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40"/>
  </p:notesMasterIdLst>
  <p:handoutMasterIdLst>
    <p:handoutMasterId r:id="rId41"/>
  </p:handoutMasterIdLst>
  <p:sldIdLst>
    <p:sldId id="286" r:id="rId9"/>
    <p:sldId id="359" r:id="rId10"/>
    <p:sldId id="337" r:id="rId11"/>
    <p:sldId id="340" r:id="rId12"/>
    <p:sldId id="385" r:id="rId13"/>
    <p:sldId id="387" r:id="rId14"/>
    <p:sldId id="362" r:id="rId15"/>
    <p:sldId id="361" r:id="rId16"/>
    <p:sldId id="364" r:id="rId17"/>
    <p:sldId id="365" r:id="rId18"/>
    <p:sldId id="370" r:id="rId19"/>
    <p:sldId id="371" r:id="rId20"/>
    <p:sldId id="368" r:id="rId21"/>
    <p:sldId id="373" r:id="rId22"/>
    <p:sldId id="374" r:id="rId23"/>
    <p:sldId id="372" r:id="rId24"/>
    <p:sldId id="367" r:id="rId25"/>
    <p:sldId id="375" r:id="rId26"/>
    <p:sldId id="378" r:id="rId27"/>
    <p:sldId id="379" r:id="rId28"/>
    <p:sldId id="377" r:id="rId29"/>
    <p:sldId id="386" r:id="rId30"/>
    <p:sldId id="369" r:id="rId31"/>
    <p:sldId id="384" r:id="rId32"/>
    <p:sldId id="380" r:id="rId33"/>
    <p:sldId id="381" r:id="rId34"/>
    <p:sldId id="383" r:id="rId35"/>
    <p:sldId id="382" r:id="rId36"/>
    <p:sldId id="360" r:id="rId37"/>
    <p:sldId id="341" r:id="rId38"/>
    <p:sldId id="301" r:id="rId39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E3B"/>
    <a:srgbClr val="227EEE"/>
    <a:srgbClr val="9F9C95"/>
    <a:srgbClr val="A4A5A3"/>
    <a:srgbClr val="CBCBCB"/>
    <a:srgbClr val="FFFF66"/>
    <a:srgbClr val="FFFFFF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AE0BC-8AE4-45D9-B9D9-4AF0A1CEFA51}" v="26" dt="2022-08-14T15:45:01.535"/>
    <p1510:client id="{A31F3D55-1195-4F43-825A-46A5170D3737}" v="42" dt="2022-08-10T23:40:46.962"/>
    <p1510:client id="{A878F3DA-CE62-408C-8297-C3486CD7C5E0}" v="2" dt="2022-08-06T17:43:29.808"/>
    <p1510:client id="{E3DCD72C-290F-47D7-B8FA-A65054299EFF}" v="13" dt="2022-08-15T07:16:39.97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6" autoAdjust="0"/>
    <p:restoredTop sz="94660"/>
  </p:normalViewPr>
  <p:slideViewPr>
    <p:cSldViewPr snapToGrid="0">
      <p:cViewPr varScale="1">
        <p:scale>
          <a:sx n="57" d="100"/>
          <a:sy n="57" d="100"/>
        </p:scale>
        <p:origin x="204" y="36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E3DCD72C-290F-47D7-B8FA-A65054299EFF}"/>
    <pc:docChg chg="modSld">
      <pc:chgData name="Steissberg, Todd E CIV USARMY CEERD-EL (USA)" userId="S::todd.e.steissberg@usace.army.mil::7f67b811-0eb4-4751-9e4a-fa9f270e94fa" providerId="AD" clId="Web-{E3DCD72C-290F-47D7-B8FA-A65054299EFF}" dt="2022-08-15T07:16:39.970" v="8"/>
      <pc:docMkLst>
        <pc:docMk/>
      </pc:docMkLst>
      <pc:sldChg chg="modSp">
        <pc:chgData name="Steissberg, Todd E CIV USARMY CEERD-EL (USA)" userId="S::todd.e.steissberg@usace.army.mil::7f67b811-0eb4-4751-9e4a-fa9f270e94fa" providerId="AD" clId="Web-{E3DCD72C-290F-47D7-B8FA-A65054299EFF}" dt="2022-08-15T07:16:39.970" v="8"/>
        <pc:sldMkLst>
          <pc:docMk/>
          <pc:sldMk cId="4085881712" sldId="341"/>
        </pc:sldMkLst>
        <pc:spChg chg="mod">
          <ac:chgData name="Steissberg, Todd E CIV USARMY CEERD-EL (USA)" userId="S::todd.e.steissberg@usace.army.mil::7f67b811-0eb4-4751-9e4a-fa9f270e94fa" providerId="AD" clId="Web-{E3DCD72C-290F-47D7-B8FA-A65054299EFF}" dt="2022-08-15T07:16:39.970" v="8"/>
          <ac:spMkLst>
            <pc:docMk/>
            <pc:sldMk cId="4085881712" sldId="341"/>
            <ac:spMk id="3" creationId="{626B9F5D-D0A1-E9D2-0FA5-1BE97B25D67E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E3DCD72C-290F-47D7-B8FA-A65054299EFF}" dt="2022-08-15T07:16:18.344" v="6" actId="20577"/>
        <pc:sldMkLst>
          <pc:docMk/>
          <pc:sldMk cId="1717119126" sldId="360"/>
        </pc:sldMkLst>
        <pc:spChg chg="mod">
          <ac:chgData name="Steissberg, Todd E CIV USARMY CEERD-EL (USA)" userId="S::todd.e.steissberg@usace.army.mil::7f67b811-0eb4-4751-9e4a-fa9f270e94fa" providerId="AD" clId="Web-{E3DCD72C-290F-47D7-B8FA-A65054299EFF}" dt="2022-08-15T07:16:18.344" v="6" actId="20577"/>
          <ac:spMkLst>
            <pc:docMk/>
            <pc:sldMk cId="1717119126" sldId="360"/>
            <ac:spMk id="7" creationId="{0F8C73B5-A59C-3E04-FD01-006B23FDFF24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E3DCD72C-290F-47D7-B8FA-A65054299EFF}" dt="2022-08-15T07:14:37.061" v="2" actId="14100"/>
        <pc:sldMkLst>
          <pc:docMk/>
          <pc:sldMk cId="3135393834" sldId="369"/>
        </pc:sldMkLst>
        <pc:spChg chg="mod">
          <ac:chgData name="Steissberg, Todd E CIV USARMY CEERD-EL (USA)" userId="S::todd.e.steissberg@usace.army.mil::7f67b811-0eb4-4751-9e4a-fa9f270e94fa" providerId="AD" clId="Web-{E3DCD72C-290F-47D7-B8FA-A65054299EFF}" dt="2022-08-15T07:14:37.061" v="2" actId="14100"/>
          <ac:spMkLst>
            <pc:docMk/>
            <pc:sldMk cId="3135393834" sldId="369"/>
            <ac:spMk id="4" creationId="{B78CC506-F4CA-BC87-C337-F06EE51DDFAF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E3DCD72C-290F-47D7-B8FA-A65054299EFF}" dt="2022-08-15T07:15:32.515" v="4"/>
        <pc:sldMkLst>
          <pc:docMk/>
          <pc:sldMk cId="724597662" sldId="378"/>
        </pc:sldMkLst>
        <pc:spChg chg="mod">
          <ac:chgData name="Steissberg, Todd E CIV USARMY CEERD-EL (USA)" userId="S::todd.e.steissberg@usace.army.mil::7f67b811-0eb4-4751-9e4a-fa9f270e94fa" providerId="AD" clId="Web-{E3DCD72C-290F-47D7-B8FA-A65054299EFF}" dt="2022-08-15T07:15:32.515" v="4"/>
          <ac:spMkLst>
            <pc:docMk/>
            <pc:sldMk cId="724597662" sldId="378"/>
            <ac:spMk id="8" creationId="{F26D1D81-E5FB-2E17-BF36-E137DD7B0018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31F3D55-1195-4F43-825A-46A5170D3737}"/>
    <pc:docChg chg="modSld">
      <pc:chgData name="Steissberg, Todd E CIV USARMY CEERD-EL (USA)" userId="S::todd.e.steissberg@usace.army.mil::7f67b811-0eb4-4751-9e4a-fa9f270e94fa" providerId="AD" clId="Web-{A31F3D55-1195-4F43-825A-46A5170D3737}" dt="2022-08-10T23:40:46.962" v="40" actId="1076"/>
      <pc:docMkLst>
        <pc:docMk/>
      </pc:docMkLst>
      <pc:sldChg chg="modSp">
        <pc:chgData name="Steissberg, Todd E CIV USARMY CEERD-EL (USA)" userId="S::todd.e.steissberg@usace.army.mil::7f67b811-0eb4-4751-9e4a-fa9f270e94fa" providerId="AD" clId="Web-{A31F3D55-1195-4F43-825A-46A5170D3737}" dt="2022-08-10T23:40:46.962" v="40" actId="1076"/>
        <pc:sldMkLst>
          <pc:docMk/>
          <pc:sldMk cId="2065671625" sldId="340"/>
        </pc:sldMkLst>
        <pc:picChg chg="mod">
          <ac:chgData name="Steissberg, Todd E CIV USARMY CEERD-EL (USA)" userId="S::todd.e.steissberg@usace.army.mil::7f67b811-0eb4-4751-9e4a-fa9f270e94fa" providerId="AD" clId="Web-{A31F3D55-1195-4F43-825A-46A5170D3737}" dt="2022-08-10T23:40:46.962" v="40" actId="1076"/>
          <ac:picMkLst>
            <pc:docMk/>
            <pc:sldMk cId="2065671625" sldId="340"/>
            <ac:picMk id="11" creationId="{DCFC1F8B-D3AC-68B6-78F4-4BEFDD36D385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33:58.393" v="0" actId="20577"/>
        <pc:sldMkLst>
          <pc:docMk/>
          <pc:sldMk cId="3714458073" sldId="362"/>
        </pc:sldMkLst>
        <pc:spChg chg="mod">
          <ac:chgData name="Steissberg, Todd E CIV USARMY CEERD-EL (USA)" userId="S::todd.e.steissberg@usace.army.mil::7f67b811-0eb4-4751-9e4a-fa9f270e94fa" providerId="AD" clId="Web-{A31F3D55-1195-4F43-825A-46A5170D3737}" dt="2022-08-10T23:33:58.393" v="0" actId="20577"/>
          <ac:spMkLst>
            <pc:docMk/>
            <pc:sldMk cId="3714458073" sldId="362"/>
            <ac:spMk id="3" creationId="{4769F717-1AAD-9F2B-1E9B-588DCE6E0A78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34:30.489" v="1"/>
        <pc:sldMkLst>
          <pc:docMk/>
          <pc:sldMk cId="3208974557" sldId="365"/>
        </pc:sldMkLst>
        <pc:spChg chg="mod">
          <ac:chgData name="Steissberg, Todd E CIV USARMY CEERD-EL (USA)" userId="S::todd.e.steissberg@usace.army.mil::7f67b811-0eb4-4751-9e4a-fa9f270e94fa" providerId="AD" clId="Web-{A31F3D55-1195-4F43-825A-46A5170D3737}" dt="2022-08-10T23:34:30.489" v="1"/>
          <ac:spMkLst>
            <pc:docMk/>
            <pc:sldMk cId="3208974557" sldId="365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39:33.239" v="32" actId="1076"/>
        <pc:sldMkLst>
          <pc:docMk/>
          <pc:sldMk cId="3391909814" sldId="367"/>
        </pc:sldMkLst>
        <pc:picChg chg="mod">
          <ac:chgData name="Steissberg, Todd E CIV USARMY CEERD-EL (USA)" userId="S::todd.e.steissberg@usace.army.mil::7f67b811-0eb4-4751-9e4a-fa9f270e94fa" providerId="AD" clId="Web-{A31F3D55-1195-4F43-825A-46A5170D3737}" dt="2022-08-10T23:39:33.239" v="32" actId="1076"/>
          <ac:picMkLst>
            <pc:docMk/>
            <pc:sldMk cId="3391909814" sldId="367"/>
            <ac:picMk id="9" creationId="{3C238268-13B6-6938-FBA1-76A5BC1A3E17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40:27.539" v="38" actId="1076"/>
        <pc:sldMkLst>
          <pc:docMk/>
          <pc:sldMk cId="3811243150" sldId="368"/>
        </pc:sldMkLst>
        <pc:picChg chg="mod">
          <ac:chgData name="Steissberg, Todd E CIV USARMY CEERD-EL (USA)" userId="S::todd.e.steissberg@usace.army.mil::7f67b811-0eb4-4751-9e4a-fa9f270e94fa" providerId="AD" clId="Web-{A31F3D55-1195-4F43-825A-46A5170D3737}" dt="2022-08-10T23:40:27.539" v="38" actId="1076"/>
          <ac:picMkLst>
            <pc:docMk/>
            <pc:sldMk cId="3811243150" sldId="368"/>
            <ac:picMk id="6" creationId="{7E5B5EC3-E7D1-905E-6B87-D9A06211779C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40:05.069" v="36"/>
        <pc:sldMkLst>
          <pc:docMk/>
          <pc:sldMk cId="3569056927" sldId="373"/>
        </pc:sldMkLst>
        <pc:spChg chg="mod">
          <ac:chgData name="Steissberg, Todd E CIV USARMY CEERD-EL (USA)" userId="S::todd.e.steissberg@usace.army.mil::7f67b811-0eb4-4751-9e4a-fa9f270e94fa" providerId="AD" clId="Web-{A31F3D55-1195-4F43-825A-46A5170D3737}" dt="2022-08-10T23:35:11.460" v="2"/>
          <ac:spMkLst>
            <pc:docMk/>
            <pc:sldMk cId="3569056927" sldId="373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A31F3D55-1195-4F43-825A-46A5170D3737}" dt="2022-08-10T23:40:05.069" v="36"/>
          <ac:spMkLst>
            <pc:docMk/>
            <pc:sldMk cId="3569056927" sldId="373"/>
            <ac:spMk id="4" creationId="{2E9EB65C-A89E-8952-09EA-4F9F0CA31D17}"/>
          </ac:spMkLst>
        </pc:spChg>
        <pc:picChg chg="mod">
          <ac:chgData name="Steissberg, Todd E CIV USARMY CEERD-EL (USA)" userId="S::todd.e.steissberg@usace.army.mil::7f67b811-0eb4-4751-9e4a-fa9f270e94fa" providerId="AD" clId="Web-{A31F3D55-1195-4F43-825A-46A5170D3737}" dt="2022-08-10T23:39:56.741" v="35" actId="1076"/>
          <ac:picMkLst>
            <pc:docMk/>
            <pc:sldMk cId="3569056927" sldId="373"/>
            <ac:picMk id="10" creationId="{7D1F51C7-8E83-DA73-E469-13403E0FB197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37:30.123" v="16" actId="1076"/>
        <pc:sldMkLst>
          <pc:docMk/>
          <pc:sldMk cId="1458978760" sldId="382"/>
        </pc:sldMkLst>
        <pc:spChg chg="mod">
          <ac:chgData name="Steissberg, Todd E CIV USARMY CEERD-EL (USA)" userId="S::todd.e.steissberg@usace.army.mil::7f67b811-0eb4-4751-9e4a-fa9f270e94fa" providerId="AD" clId="Web-{A31F3D55-1195-4F43-825A-46A5170D3737}" dt="2022-08-10T23:37:09.763" v="15" actId="1076"/>
          <ac:spMkLst>
            <pc:docMk/>
            <pc:sldMk cId="1458978760" sldId="382"/>
            <ac:spMk id="6" creationId="{55217A5D-1665-A8B7-2F2E-17FF82C1DC29}"/>
          </ac:spMkLst>
        </pc:spChg>
        <pc:picChg chg="mod">
          <ac:chgData name="Steissberg, Todd E CIV USARMY CEERD-EL (USA)" userId="S::todd.e.steissberg@usace.army.mil::7f67b811-0eb4-4751-9e4a-fa9f270e94fa" providerId="AD" clId="Web-{A31F3D55-1195-4F43-825A-46A5170D3737}" dt="2022-08-10T23:36:57.997" v="13" actId="1076"/>
          <ac:picMkLst>
            <pc:docMk/>
            <pc:sldMk cId="1458978760" sldId="382"/>
            <ac:picMk id="7" creationId="{3FA54CAA-3D9C-6F32-F907-3898C9427A9D}"/>
          </ac:picMkLst>
        </pc:picChg>
        <pc:picChg chg="mod">
          <ac:chgData name="Steissberg, Todd E CIV USARMY CEERD-EL (USA)" userId="S::todd.e.steissberg@usace.army.mil::7f67b811-0eb4-4751-9e4a-fa9f270e94fa" providerId="AD" clId="Web-{A31F3D55-1195-4F43-825A-46A5170D3737}" dt="2022-08-10T23:37:30.123" v="16" actId="1076"/>
          <ac:picMkLst>
            <pc:docMk/>
            <pc:sldMk cId="1458978760" sldId="382"/>
            <ac:picMk id="8" creationId="{E8692FCC-F045-276F-5993-FE950D44151A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A31F3D55-1195-4F43-825A-46A5170D3737}" dt="2022-08-10T23:38:59.628" v="31" actId="1076"/>
        <pc:sldMkLst>
          <pc:docMk/>
          <pc:sldMk cId="951661549" sldId="384"/>
        </pc:sldMkLst>
        <pc:spChg chg="mod">
          <ac:chgData name="Steissberg, Todd E CIV USARMY CEERD-EL (USA)" userId="S::todd.e.steissberg@usace.army.mil::7f67b811-0eb4-4751-9e4a-fa9f270e94fa" providerId="AD" clId="Web-{A31F3D55-1195-4F43-825A-46A5170D3737}" dt="2022-08-10T23:38:06.360" v="20" actId="1076"/>
          <ac:spMkLst>
            <pc:docMk/>
            <pc:sldMk cId="951661549" sldId="384"/>
            <ac:spMk id="44" creationId="{3A279BE9-22B9-F727-8FFC-E1F9B6D97068}"/>
          </ac:spMkLst>
        </pc:spChg>
        <pc:spChg chg="mod">
          <ac:chgData name="Steissberg, Todd E CIV USARMY CEERD-EL (USA)" userId="S::todd.e.steissberg@usace.army.mil::7f67b811-0eb4-4751-9e4a-fa9f270e94fa" providerId="AD" clId="Web-{A31F3D55-1195-4F43-825A-46A5170D3737}" dt="2022-08-10T23:38:06.563" v="21" actId="1076"/>
          <ac:spMkLst>
            <pc:docMk/>
            <pc:sldMk cId="951661549" sldId="384"/>
            <ac:spMk id="45" creationId="{FD90BE0D-5D2C-E335-5AFD-F155D27AC89B}"/>
          </ac:spMkLst>
        </pc:spChg>
        <pc:spChg chg="mod">
          <ac:chgData name="Steissberg, Todd E CIV USARMY CEERD-EL (USA)" userId="S::todd.e.steissberg@usace.army.mil::7f67b811-0eb4-4751-9e4a-fa9f270e94fa" providerId="AD" clId="Web-{A31F3D55-1195-4F43-825A-46A5170D3737}" dt="2022-08-10T23:38:06.766" v="22" actId="1076"/>
          <ac:spMkLst>
            <pc:docMk/>
            <pc:sldMk cId="951661549" sldId="384"/>
            <ac:spMk id="46" creationId="{536ED6EB-1E0D-C13A-7AE5-C8398FD74EB5}"/>
          </ac:spMkLst>
        </pc:spChg>
        <pc:spChg chg="mod">
          <ac:chgData name="Steissberg, Todd E CIV USARMY CEERD-EL (USA)" userId="S::todd.e.steissberg@usace.army.mil::7f67b811-0eb4-4751-9e4a-fa9f270e94fa" providerId="AD" clId="Web-{A31F3D55-1195-4F43-825A-46A5170D3737}" dt="2022-08-10T23:37:55.484" v="19"/>
          <ac:spMkLst>
            <pc:docMk/>
            <pc:sldMk cId="951661549" sldId="384"/>
            <ac:spMk id="48" creationId="{856722B5-6064-6C66-0875-6A362493905C}"/>
          </ac:spMkLst>
        </pc:spChg>
        <pc:picChg chg="mod">
          <ac:chgData name="Steissberg, Todd E CIV USARMY CEERD-EL (USA)" userId="S::todd.e.steissberg@usace.army.mil::7f67b811-0eb4-4751-9e4a-fa9f270e94fa" providerId="AD" clId="Web-{A31F3D55-1195-4F43-825A-46A5170D3737}" dt="2022-08-10T23:38:59.628" v="31" actId="1076"/>
          <ac:picMkLst>
            <pc:docMk/>
            <pc:sldMk cId="951661549" sldId="384"/>
            <ac:picMk id="13" creationId="{95150B86-D021-39DE-78C4-E1CF6AE1A543}"/>
          </ac:picMkLst>
        </pc:picChg>
        <pc:picChg chg="mod">
          <ac:chgData name="Steissberg, Todd E CIV USARMY CEERD-EL (USA)" userId="S::todd.e.steissberg@usace.army.mil::7f67b811-0eb4-4751-9e4a-fa9f270e94fa" providerId="AD" clId="Web-{A31F3D55-1195-4F43-825A-46A5170D3737}" dt="2022-08-10T23:38:51.300" v="29" actId="14100"/>
          <ac:picMkLst>
            <pc:docMk/>
            <pc:sldMk cId="951661549" sldId="384"/>
            <ac:picMk id="43" creationId="{DB251D67-0443-9EFA-A9F8-A80A7B63AC32}"/>
          </ac:picMkLst>
        </pc:picChg>
      </pc:sldChg>
    </pc:docChg>
  </pc:docChgLst>
  <pc:docChgLst>
    <pc:chgData name="Zhang, Zhonglong CTR USARMY CEERD-EL (USA)" userId="S::zhonglong.zhang@usace.army.mil::4289773f-7374-46aa-bf8a-88189703c791" providerId="AD" clId="Web-{4FFAE0BC-8AE4-45D9-B9D9-4AF0A1CEFA51}"/>
    <pc:docChg chg="modSld">
      <pc:chgData name="Zhang, Zhonglong CTR USARMY CEERD-EL (USA)" userId="S::zhonglong.zhang@usace.army.mil::4289773f-7374-46aa-bf8a-88189703c791" providerId="AD" clId="Web-{4FFAE0BC-8AE4-45D9-B9D9-4AF0A1CEFA51}" dt="2022-08-14T15:45:00.253" v="22" actId="20577"/>
      <pc:docMkLst>
        <pc:docMk/>
      </pc:docMkLst>
      <pc:sldChg chg="modSp">
        <pc:chgData name="Zhang, Zhonglong CTR USARMY CEERD-EL (USA)" userId="S::zhonglong.zhang@usace.army.mil::4289773f-7374-46aa-bf8a-88189703c791" providerId="AD" clId="Web-{4FFAE0BC-8AE4-45D9-B9D9-4AF0A1CEFA51}" dt="2022-08-14T15:42:45.830" v="3" actId="20577"/>
        <pc:sldMkLst>
          <pc:docMk/>
          <pc:sldMk cId="1334107528" sldId="337"/>
        </pc:sldMkLst>
        <pc:spChg chg="mod">
          <ac:chgData name="Zhang, Zhonglong CTR USARMY CEERD-EL (USA)" userId="S::zhonglong.zhang@usace.army.mil::4289773f-7374-46aa-bf8a-88189703c791" providerId="AD" clId="Web-{4FFAE0BC-8AE4-45D9-B9D9-4AF0A1CEFA51}" dt="2022-08-14T15:42:45.830" v="3" actId="20577"/>
          <ac:spMkLst>
            <pc:docMk/>
            <pc:sldMk cId="1334107528" sldId="337"/>
            <ac:spMk id="3" creationId="{4AB11C76-AA8F-6E22-9B79-3FE4B4759856}"/>
          </ac:spMkLst>
        </pc:spChg>
      </pc:sldChg>
      <pc:sldChg chg="modSp">
        <pc:chgData name="Zhang, Zhonglong CTR USARMY CEERD-EL (USA)" userId="S::zhonglong.zhang@usace.army.mil::4289773f-7374-46aa-bf8a-88189703c791" providerId="AD" clId="Web-{4FFAE0BC-8AE4-45D9-B9D9-4AF0A1CEFA51}" dt="2022-08-14T15:44:34.894" v="21" actId="20577"/>
        <pc:sldMkLst>
          <pc:docMk/>
          <pc:sldMk cId="4085881712" sldId="341"/>
        </pc:sldMkLst>
        <pc:spChg chg="mod">
          <ac:chgData name="Zhang, Zhonglong CTR USARMY CEERD-EL (USA)" userId="S::zhonglong.zhang@usace.army.mil::4289773f-7374-46aa-bf8a-88189703c791" providerId="AD" clId="Web-{4FFAE0BC-8AE4-45D9-B9D9-4AF0A1CEFA51}" dt="2022-08-14T15:44:34.894" v="21" actId="20577"/>
          <ac:spMkLst>
            <pc:docMk/>
            <pc:sldMk cId="4085881712" sldId="341"/>
            <ac:spMk id="3" creationId="{626B9F5D-D0A1-E9D2-0FA5-1BE97B25D67E}"/>
          </ac:spMkLst>
        </pc:spChg>
      </pc:sldChg>
      <pc:sldChg chg="modSp">
        <pc:chgData name="Zhang, Zhonglong CTR USARMY CEERD-EL (USA)" userId="S::zhonglong.zhang@usace.army.mil::4289773f-7374-46aa-bf8a-88189703c791" providerId="AD" clId="Web-{4FFAE0BC-8AE4-45D9-B9D9-4AF0A1CEFA51}" dt="2022-08-14T15:42:24.814" v="0" actId="20577"/>
        <pc:sldMkLst>
          <pc:docMk/>
          <pc:sldMk cId="1300221078" sldId="359"/>
        </pc:sldMkLst>
        <pc:spChg chg="mod">
          <ac:chgData name="Zhang, Zhonglong CTR USARMY CEERD-EL (USA)" userId="S::zhonglong.zhang@usace.army.mil::4289773f-7374-46aa-bf8a-88189703c791" providerId="AD" clId="Web-{4FFAE0BC-8AE4-45D9-B9D9-4AF0A1CEFA51}" dt="2022-08-14T15:42:24.814" v="0" actId="20577"/>
          <ac:spMkLst>
            <pc:docMk/>
            <pc:sldMk cId="1300221078" sldId="359"/>
            <ac:spMk id="5" creationId="{94366807-73BB-7E38-977F-BA47E83436B0}"/>
          </ac:spMkLst>
        </pc:spChg>
      </pc:sldChg>
      <pc:sldChg chg="modSp">
        <pc:chgData name="Zhang, Zhonglong CTR USARMY CEERD-EL (USA)" userId="S::zhonglong.zhang@usace.army.mil::4289773f-7374-46aa-bf8a-88189703c791" providerId="AD" clId="Web-{4FFAE0BC-8AE4-45D9-B9D9-4AF0A1CEFA51}" dt="2022-08-14T15:45:00.253" v="22" actId="20577"/>
        <pc:sldMkLst>
          <pc:docMk/>
          <pc:sldMk cId="1717119126" sldId="360"/>
        </pc:sldMkLst>
        <pc:spChg chg="mod">
          <ac:chgData name="Zhang, Zhonglong CTR USARMY CEERD-EL (USA)" userId="S::zhonglong.zhang@usace.army.mil::4289773f-7374-46aa-bf8a-88189703c791" providerId="AD" clId="Web-{4FFAE0BC-8AE4-45D9-B9D9-4AF0A1CEFA51}" dt="2022-08-14T15:45:00.253" v="22" actId="20577"/>
          <ac:spMkLst>
            <pc:docMk/>
            <pc:sldMk cId="1717119126" sldId="360"/>
            <ac:spMk id="7" creationId="{0F8C73B5-A59C-3E04-FD01-006B23FDFF24}"/>
          </ac:spMkLst>
        </pc:spChg>
      </pc:sldChg>
      <pc:sldChg chg="modSp">
        <pc:chgData name="Zhang, Zhonglong CTR USARMY CEERD-EL (USA)" userId="S::zhonglong.zhang@usace.army.mil::4289773f-7374-46aa-bf8a-88189703c791" providerId="AD" clId="Web-{4FFAE0BC-8AE4-45D9-B9D9-4AF0A1CEFA51}" dt="2022-08-14T15:43:47.643" v="20" actId="20577"/>
        <pc:sldMkLst>
          <pc:docMk/>
          <pc:sldMk cId="3849354259" sldId="381"/>
        </pc:sldMkLst>
        <pc:spChg chg="mod">
          <ac:chgData name="Zhang, Zhonglong CTR USARMY CEERD-EL (USA)" userId="S::zhonglong.zhang@usace.army.mil::4289773f-7374-46aa-bf8a-88189703c791" providerId="AD" clId="Web-{4FFAE0BC-8AE4-45D9-B9D9-4AF0A1CEFA51}" dt="2022-08-14T15:43:47.643" v="20" actId="20577"/>
          <ac:spMkLst>
            <pc:docMk/>
            <pc:sldMk cId="3849354259" sldId="381"/>
            <ac:spMk id="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72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Visio_Drawing2.vsdx"/><Relationship Id="rId7" Type="http://schemas.openxmlformats.org/officeDocument/2006/relationships/package" Target="../embeddings/Microsoft_Visio_Drawing4.vsdx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emf"/><Relationship Id="rId11" Type="http://schemas.openxmlformats.org/officeDocument/2006/relationships/package" Target="../embeddings/Microsoft_Visio_Drawing6.vsdx"/><Relationship Id="rId5" Type="http://schemas.openxmlformats.org/officeDocument/2006/relationships/package" Target="../embeddings/Microsoft_Visio_Drawing3.vsdx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package" Target="../embeddings/Microsoft_Visio_Drawing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Zhonglong Zhang, PhD, PE, PH</a:t>
            </a:r>
          </a:p>
          <a:p>
            <a:r>
              <a:rPr lang="en-US" sz="1800" dirty="0">
                <a:solidFill>
                  <a:schemeClr val="bg1"/>
                </a:solidFill>
              </a:rPr>
              <a:t>Portland State University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Overview of CE-QUAL-W2 Version 4.5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effectLst/>
                <a:latin typeface="Arial"/>
                <a:ea typeface="DengXian" panose="02010600030101010101" pitchFamily="2" charset="-122"/>
                <a:cs typeface="Arial"/>
              </a:rPr>
              <a:t>Additional Outputs</a:t>
            </a:r>
            <a:endParaRPr lang="en-US" cap="none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71CD3-DE55-3859-B615-366FAB1A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0868404" cy="4718049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>
                <a:latin typeface="+mn-lt"/>
                <a:cs typeface="Calibri" panose="020F0502020204030204" pitchFamily="34" charset="0"/>
              </a:rPr>
              <a:t>Mass balance of TN and TP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>
                <a:latin typeface="+mn-lt"/>
                <a:cs typeface="Calibri" panose="020F0502020204030204" pitchFamily="34" charset="0"/>
              </a:rPr>
              <a:t>Water body fluxes of 72 pathways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>
                <a:latin typeface="+mn-lt"/>
                <a:cs typeface="Calibri" panose="020F0502020204030204" pitchFamily="34" charset="0"/>
              </a:rPr>
              <a:t>Selective withdrawal outputs in snapshot (*.</a:t>
            </a:r>
            <a:r>
              <a:rPr lang="en-US" sz="2800" b="0" dirty="0" err="1">
                <a:latin typeface="+mn-lt"/>
                <a:cs typeface="Calibri" panose="020F0502020204030204" pitchFamily="34" charset="0"/>
              </a:rPr>
              <a:t>snp</a:t>
            </a:r>
            <a:r>
              <a:rPr lang="en-US" sz="2800" b="0" dirty="0">
                <a:latin typeface="+mn-lt"/>
                <a:cs typeface="Calibri" panose="020F0502020204030204" pitchFamily="34" charset="0"/>
              </a:rPr>
              <a:t>) file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>
                <a:latin typeface="+mn-lt"/>
                <a:cs typeface="Calibri" panose="020F0502020204030204" pitchFamily="34" charset="0"/>
              </a:rPr>
              <a:t>Contour plots</a:t>
            </a:r>
          </a:p>
          <a:p>
            <a:pPr marL="914400" lvl="1" indent="-342900"/>
            <a:r>
              <a:rPr lang="en-US" sz="2400" b="0" dirty="0">
                <a:latin typeface="+mn-lt"/>
                <a:cs typeface="Calibri" panose="020F0502020204030204" pitchFamily="34" charset="0"/>
              </a:rPr>
              <a:t>Ability to generate lake contours easily (elevation vs time for temperature and DO)</a:t>
            </a:r>
          </a:p>
          <a:p>
            <a:pPr marL="914400" lvl="1" indent="-342900"/>
            <a:r>
              <a:rPr lang="en-US" sz="2400" b="0" dirty="0">
                <a:latin typeface="+mn-lt"/>
                <a:cs typeface="Calibri" panose="020F0502020204030204" pitchFamily="34" charset="0"/>
              </a:rPr>
              <a:t>Ability to generate river contours easily (model segment or distance along river vs time for temperature and 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0897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06DF-2631-C87B-5855-CFE2DB39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State variables</a:t>
            </a:r>
          </a:p>
          <a:p>
            <a:pPr marL="857250" lvl="1" indent="-285750">
              <a:spcAft>
                <a:spcPts val="600"/>
              </a:spcAft>
            </a:pPr>
            <a:r>
              <a:rPr lang="en-US" sz="2400" b="0" dirty="0"/>
              <a:t>New state variables: Water age, Bacteria, </a:t>
            </a:r>
            <a:r>
              <a:rPr lang="en-US" sz="2400" dirty="0"/>
              <a:t>DGP, N2, H2S, CH4, SO4, Fe species (FEII, FEOOH), Mn species (</a:t>
            </a:r>
            <a:r>
              <a:rPr lang="en-US" sz="2400" dirty="0" err="1"/>
              <a:t>MnII</a:t>
            </a:r>
            <a:r>
              <a:rPr lang="en-US" sz="2400" dirty="0"/>
              <a:t>, MnO2)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Directly simulates organic carbon constituents (</a:t>
            </a:r>
            <a:r>
              <a:rPr lang="en-US" sz="2800" dirty="0"/>
              <a:t>LDOC, RDOC, LPOC, RPOC</a:t>
            </a:r>
            <a:r>
              <a:rPr lang="en-US" sz="2800" b="0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Algae toxins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New derived variables: Turbidity, Secchi disk, TDG, NH3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Sediment Diagenesis updates: control file, computation efficiency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Vertical migration of zooplankton and cyanobacteria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6472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Kinetics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36EA271-39B0-FBB4-2AF4-E887FFCBD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299902"/>
              </p:ext>
            </p:extLst>
          </p:nvPr>
        </p:nvGraphicFramePr>
        <p:xfrm>
          <a:off x="1876562" y="1204698"/>
          <a:ext cx="84455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Visio" r:id="rId3" imgW="8477223" imgH="4324336" progId="Visio.Drawing.15">
                  <p:embed/>
                </p:oleObj>
              </mc:Choice>
              <mc:Fallback>
                <p:oleObj name="Visio" r:id="rId3" imgW="8477223" imgH="4324336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36EA271-39B0-FBB4-2AF4-E887FFCBD1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562" y="1204698"/>
                        <a:ext cx="8445500" cy="43053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D62B31-FAF0-6F64-938D-0E66FA6AA7FC}"/>
              </a:ext>
            </a:extLst>
          </p:cNvPr>
          <p:cNvSpPr txBox="1"/>
          <p:nvPr/>
        </p:nvSpPr>
        <p:spPr>
          <a:xfrm>
            <a:off x="8164661" y="1221364"/>
            <a:ext cx="1754250" cy="1384995"/>
          </a:xfrm>
          <a:prstGeom prst="rect">
            <a:avLst/>
          </a:prstGeom>
          <a:solidFill>
            <a:srgbClr val="00B0F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General Constituents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Bacteria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DGP, N2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TDG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Algae toxins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0CD33-EB9F-8E4F-2C8C-B749171EA7F6}"/>
              </a:ext>
            </a:extLst>
          </p:cNvPr>
          <p:cNvSpPr txBox="1"/>
          <p:nvPr/>
        </p:nvSpPr>
        <p:spPr>
          <a:xfrm>
            <a:off x="2407726" y="1578830"/>
            <a:ext cx="1534887" cy="738664"/>
          </a:xfrm>
          <a:prstGeom prst="rect">
            <a:avLst/>
          </a:prstGeom>
          <a:solidFill>
            <a:srgbClr val="00B0F0">
              <a:alpha val="80000"/>
            </a:srgbClr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H2S, CH4, SO4, Fe(II),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FeOOH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, Mn(II), MnO2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4E98-2551-4C89-41B5-11B47A97EFC9}"/>
              </a:ext>
            </a:extLst>
          </p:cNvPr>
          <p:cNvSpPr txBox="1"/>
          <p:nvPr/>
        </p:nvSpPr>
        <p:spPr>
          <a:xfrm>
            <a:off x="5081450" y="5271923"/>
            <a:ext cx="2074578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b="1" dirty="0"/>
              <a:t>Zero order</a:t>
            </a:r>
          </a:p>
          <a:p>
            <a:pPr marL="0" lvl="2"/>
            <a:r>
              <a:rPr lang="en-US" sz="1400" b="1" dirty="0"/>
              <a:t>First order</a:t>
            </a:r>
          </a:p>
          <a:p>
            <a:pPr marL="0" lvl="2"/>
            <a:r>
              <a:rPr lang="en-US" sz="1400" b="1" dirty="0"/>
              <a:t>Sediment diagenesis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4F151-EE93-5CCC-6E99-DED4AD75F223}"/>
              </a:ext>
            </a:extLst>
          </p:cNvPr>
          <p:cNvSpPr txBox="1"/>
          <p:nvPr/>
        </p:nvSpPr>
        <p:spPr>
          <a:xfrm>
            <a:off x="5212925" y="3097116"/>
            <a:ext cx="1801908" cy="369332"/>
          </a:xfrm>
          <a:prstGeom prst="rect">
            <a:avLst/>
          </a:prstGeom>
          <a:solidFill>
            <a:srgbClr val="00B0F0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Organic Carbon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6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State Variables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1D997-00AF-A46E-E571-308E7B8C0463}"/>
              </a:ext>
            </a:extLst>
          </p:cNvPr>
          <p:cNvSpPr/>
          <p:nvPr/>
        </p:nvSpPr>
        <p:spPr>
          <a:xfrm>
            <a:off x="674228" y="1356439"/>
            <a:ext cx="6412372" cy="452431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Gen1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Gen2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ISS1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ISS2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WaterAge</a:t>
            </a:r>
            <a:endParaRPr lang="en-US" sz="1800" dirty="0">
              <a:solidFill>
                <a:srgbClr val="FF0000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H2S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CH4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SO4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Fe (II)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FeOOH</a:t>
            </a:r>
            <a:endParaRPr lang="en-US" sz="1800" dirty="0">
              <a:solidFill>
                <a:srgbClr val="FF0000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Mn (II)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MnO2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PO4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NH4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NO3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LDOM (LDOC)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RDOM (RDOC)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LPOM (LPOC)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RPOM (RPOC)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CBOD1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CBODP1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CBODN1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ALG1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ALG2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LDOM-P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RDOM-P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LPOM-P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RPOM-P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LDOM-N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RDOM-N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LPOM-N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RPOM-N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MICROSYSTIN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CYLINDROSPERMOPSIN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ANATOXIN-A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SAXITOXIN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B5EC3-E7D1-905E-6B87-D9A06211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50" y="561345"/>
            <a:ext cx="3247032" cy="56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Water Quality: Derived Variables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D1F51C7-8E83-DA73-E469-13403E0FB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0" y="941380"/>
            <a:ext cx="5913118" cy="528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9EB65C-A89E-8952-09EA-4F9F0CA31D17}"/>
              </a:ext>
            </a:extLst>
          </p:cNvPr>
          <p:cNvSpPr/>
          <p:nvPr/>
        </p:nvSpPr>
        <p:spPr>
          <a:xfrm>
            <a:off x="403772" y="1188171"/>
            <a:ext cx="5073104" cy="452431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TKN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NH3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CHLA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ATOT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%DO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Turbidity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CBOD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HCO3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SECCHI</a:t>
            </a:r>
          </a:p>
        </p:txBody>
      </p:sp>
    </p:spTree>
    <p:extLst>
      <p:ext uri="{BB962C8B-B14F-4D97-AF65-F5344CB8AC3E}">
        <p14:creationId xmlns:p14="http://schemas.microsoft.com/office/powerpoint/2010/main" val="35690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Generic Constituents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2542A46-2F22-178B-9B49-FC14B5B5A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399" y="1102022"/>
                <a:ext cx="11175999" cy="8742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𝑠𝑢𝑟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𝑠𝑢𝑟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𝑠𝑒𝑑𝑟𝑒𝑙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𝑆𝑂𝐷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2542A46-2F22-178B-9B49-FC14B5B5A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9" y="1102022"/>
                <a:ext cx="11175999" cy="874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6D312A-8D08-9C44-43C2-37509A8E86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6" y="2141133"/>
            <a:ext cx="4704747" cy="401503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ED92A6-FB0E-1B76-5ED9-C12158406C39}"/>
              </a:ext>
            </a:extLst>
          </p:cNvPr>
          <p:cNvSpPr/>
          <p:nvPr/>
        </p:nvSpPr>
        <p:spPr>
          <a:xfrm>
            <a:off x="9630691" y="1253978"/>
            <a:ext cx="1522413" cy="6649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D16E-3856-F533-8B2A-3E3DA2B3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40" y="2990017"/>
            <a:ext cx="6687246" cy="21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Bacteria</a:t>
            </a:r>
          </a:p>
        </p:txBody>
      </p:sp>
      <p:pic>
        <p:nvPicPr>
          <p:cNvPr id="4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C1D9C26-70AC-95EA-4A41-399D1DEE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23298"/>
            <a:ext cx="10233136" cy="151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060E0-E643-E802-6938-598AF69C8F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18" y="1524776"/>
            <a:ext cx="2895403" cy="2596704"/>
          </a:xfrm>
          <a:prstGeom prst="rect">
            <a:avLst/>
          </a:prstGeom>
          <a:noFill/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EF8203-0871-7D37-8C9B-B05611562E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860769"/>
              </p:ext>
            </p:extLst>
          </p:nvPr>
        </p:nvGraphicFramePr>
        <p:xfrm>
          <a:off x="4539983" y="2236384"/>
          <a:ext cx="5744662" cy="100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r:id="rId5" imgW="3302000" imgH="584200" progId="">
                  <p:embed/>
                </p:oleObj>
              </mc:Choice>
              <mc:Fallback>
                <p:oleObj r:id="rId5" imgW="3302000" imgH="58420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EF8203-0871-7D37-8C9B-B05611562E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983" y="2236384"/>
                        <a:ext cx="5744662" cy="1002568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2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CH</a:t>
            </a:r>
            <a:r>
              <a:rPr lang="en-US" baseline="-25000" dirty="0"/>
              <a:t>4</a:t>
            </a:r>
            <a:r>
              <a:rPr lang="en-US" dirty="0"/>
              <a:t>, H</a:t>
            </a:r>
            <a:r>
              <a:rPr lang="en-US" baseline="-25000" dirty="0"/>
              <a:t>2</a:t>
            </a:r>
            <a:r>
              <a:rPr lang="en-US" dirty="0"/>
              <a:t>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FEBB8F-5ECF-E119-FA21-9E9E7A8ED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393321"/>
              </p:ext>
            </p:extLst>
          </p:nvPr>
        </p:nvGraphicFramePr>
        <p:xfrm>
          <a:off x="1110581" y="1172303"/>
          <a:ext cx="4381577" cy="10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r:id="rId3" imgW="3327400" imgH="787400" progId="Equation.3">
                  <p:embed/>
                </p:oleObj>
              </mc:Choice>
              <mc:Fallback>
                <p:oleObj r:id="rId3" imgW="3327400" imgH="7874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9FEBB8F-5ECF-E119-FA21-9E9E7A8ED5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581" y="1172303"/>
                        <a:ext cx="4381577" cy="1021642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24">
            <a:extLst>
              <a:ext uri="{FF2B5EF4-FFF2-40B4-BE49-F238E27FC236}">
                <a16:creationId xmlns:a16="http://schemas.microsoft.com/office/drawing/2014/main" id="{E9B4EFAB-9D71-D029-8271-FFB1206BF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580" y="3025541"/>
            <a:ext cx="3637866" cy="280907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8829D65-118F-F992-3AA7-20DD3CC9C5F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62" y="2452910"/>
            <a:ext cx="3804810" cy="347994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1B2753-4CAC-DDEA-7485-0E791ED70429}"/>
              </a:ext>
            </a:extLst>
          </p:cNvPr>
          <p:cNvSpPr/>
          <p:nvPr/>
        </p:nvSpPr>
        <p:spPr>
          <a:xfrm>
            <a:off x="1552153" y="1172303"/>
            <a:ext cx="1644769" cy="725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38268-13B6-6938-FBA1-76A5BC1A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4" y="1172284"/>
            <a:ext cx="4576796" cy="1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Fe(II), </a:t>
            </a:r>
            <a:r>
              <a:rPr lang="en-US" dirty="0" err="1"/>
              <a:t>FeOOH</a:t>
            </a:r>
            <a:r>
              <a:rPr lang="en-US" dirty="0"/>
              <a:t>, Mn(II), MnO</a:t>
            </a:r>
            <a:r>
              <a:rPr lang="en-US" baseline="-25000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AF82C-DA94-D11A-5AEA-11C80E65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0" y="1431816"/>
            <a:ext cx="3986242" cy="2113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46B62-4BA2-5D00-2691-E5BB46CE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" y="3912898"/>
            <a:ext cx="3986242" cy="1838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F5E93-97EF-4806-870D-0FF47393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553" y="3429000"/>
            <a:ext cx="6430693" cy="2297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439A70-6D05-B068-BA16-15CDECD39A3B}"/>
                  </a:ext>
                </a:extLst>
              </p:cNvPr>
              <p:cNvSpPr txBox="1"/>
              <p:nvPr/>
            </p:nvSpPr>
            <p:spPr>
              <a:xfrm>
                <a:off x="5093946" y="1374701"/>
                <a:ext cx="6389373" cy="533672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𝑀𝑛𝐼𝐼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𝑀𝑛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𝐷𝑂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𝑃𝐻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𝑀𝑛𝐼𝐼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𝑀𝑛𝑂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𝑀𝑛𝑂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𝑀𝑛𝑂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𝐷𝑂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𝑀𝑛𝑂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𝑠𝑒𝑑𝑟𝑒𝑙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𝑆𝑂𝐷</m:t>
                      </m:r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439A70-6D05-B068-BA16-15CDECD3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946" y="1374701"/>
                <a:ext cx="6389373" cy="533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D982E-E676-B399-326A-DD31BF99F14D}"/>
                  </a:ext>
                </a:extLst>
              </p:cNvPr>
              <p:cNvSpPr txBox="1"/>
              <p:nvPr/>
            </p:nvSpPr>
            <p:spPr>
              <a:xfrm>
                <a:off x="5093946" y="2498677"/>
                <a:ext cx="6522794" cy="533672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𝐹𝑒𝐼𝐼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𝐹𝑒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𝐷𝑂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𝑃𝐻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𝐹𝑒𝐼𝐼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𝐹𝑒𝑂𝑂𝐻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𝐹𝑒𝑂𝑂𝐻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𝐹𝑒𝑂𝑂𝐻</m:t>
                              </m:r>
                            </m:sub>
                          </m:s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𝐷𝑂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𝐼𝐼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𝑠𝑒𝑑𝑟𝑒𝑙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𝑆𝑂𝐷</m:t>
                      </m:r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D982E-E676-B399-326A-DD31BF99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946" y="2498677"/>
                <a:ext cx="6522794" cy="533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C59E84-9E65-A2CB-3541-003AA62F492A}"/>
              </a:ext>
            </a:extLst>
          </p:cNvPr>
          <p:cNvSpPr/>
          <p:nvPr/>
        </p:nvSpPr>
        <p:spPr>
          <a:xfrm>
            <a:off x="429155" y="1095649"/>
            <a:ext cx="11153246" cy="31279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Organic Matter (OM) Constituents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BA39B-5DA4-4867-C451-E55F641292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29" y="1508131"/>
            <a:ext cx="4008963" cy="2281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D1D81-E5FB-2E17-BF36-E137DD7B0018}"/>
              </a:ext>
            </a:extLst>
          </p:cNvPr>
          <p:cNvSpPr txBox="1"/>
          <p:nvPr/>
        </p:nvSpPr>
        <p:spPr>
          <a:xfrm>
            <a:off x="4020621" y="4342070"/>
            <a:ext cx="6152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Labile Particulate Organic Matter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Refractory Particulate Organic Matter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Labile Dissolved Organic Matter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Refractory Dissolved Organic Matter</a:t>
            </a:r>
          </a:p>
        </p:txBody>
      </p:sp>
      <p:grpSp>
        <p:nvGrpSpPr>
          <p:cNvPr id="11" name="Group 71">
            <a:extLst>
              <a:ext uri="{FF2B5EF4-FFF2-40B4-BE49-F238E27FC236}">
                <a16:creationId xmlns:a16="http://schemas.microsoft.com/office/drawing/2014/main" id="{C1CD4C61-25D3-4B2E-8C9F-BF1118C2F7F9}"/>
              </a:ext>
            </a:extLst>
          </p:cNvPr>
          <p:cNvGrpSpPr>
            <a:grpSpLocks/>
          </p:cNvGrpSpPr>
          <p:nvPr/>
        </p:nvGrpSpPr>
        <p:grpSpPr bwMode="auto">
          <a:xfrm>
            <a:off x="1476537" y="4151251"/>
            <a:ext cx="2462213" cy="1970087"/>
            <a:chOff x="3758" y="2774"/>
            <a:chExt cx="1551" cy="1241"/>
          </a:xfrm>
        </p:grpSpPr>
        <p:sp>
          <p:nvSpPr>
            <p:cNvPr id="12" name="Arc 45">
              <a:extLst>
                <a:ext uri="{FF2B5EF4-FFF2-40B4-BE49-F238E27FC236}">
                  <a16:creationId xmlns:a16="http://schemas.microsoft.com/office/drawing/2014/main" id="{E91A7E97-74AC-FF3B-D264-CEB1A0309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3221"/>
              <a:ext cx="171" cy="397"/>
            </a:xfrm>
            <a:custGeom>
              <a:avLst/>
              <a:gdLst>
                <a:gd name="T0" fmla="*/ 0 w 9318"/>
                <a:gd name="T1" fmla="*/ 0 h 21600"/>
                <a:gd name="T2" fmla="*/ 0 w 9318"/>
                <a:gd name="T3" fmla="*/ 0 h 21600"/>
                <a:gd name="T4" fmla="*/ 0 w 931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18" h="21600" fill="none" extrusionOk="0">
                  <a:moveTo>
                    <a:pt x="0" y="0"/>
                  </a:moveTo>
                  <a:cubicBezTo>
                    <a:pt x="18" y="0"/>
                    <a:pt x="36" y="-1"/>
                    <a:pt x="55" y="0"/>
                  </a:cubicBezTo>
                  <a:cubicBezTo>
                    <a:pt x="3259" y="0"/>
                    <a:pt x="6423" y="712"/>
                    <a:pt x="9317" y="2087"/>
                  </a:cubicBezTo>
                </a:path>
                <a:path w="9318" h="21600" stroke="0" extrusionOk="0">
                  <a:moveTo>
                    <a:pt x="0" y="0"/>
                  </a:moveTo>
                  <a:cubicBezTo>
                    <a:pt x="18" y="0"/>
                    <a:pt x="36" y="-1"/>
                    <a:pt x="55" y="0"/>
                  </a:cubicBezTo>
                  <a:cubicBezTo>
                    <a:pt x="3259" y="0"/>
                    <a:pt x="6423" y="712"/>
                    <a:pt x="9317" y="2087"/>
                  </a:cubicBezTo>
                  <a:lnTo>
                    <a:pt x="5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rc 46">
              <a:extLst>
                <a:ext uri="{FF2B5EF4-FFF2-40B4-BE49-F238E27FC236}">
                  <a16:creationId xmlns:a16="http://schemas.microsoft.com/office/drawing/2014/main" id="{F2825E09-6327-8792-33FB-FB9F2BABE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" y="3259"/>
              <a:ext cx="194" cy="359"/>
            </a:xfrm>
            <a:custGeom>
              <a:avLst/>
              <a:gdLst>
                <a:gd name="T0" fmla="*/ 0 w 10520"/>
                <a:gd name="T1" fmla="*/ 0 h 19531"/>
                <a:gd name="T2" fmla="*/ 0 w 10520"/>
                <a:gd name="T3" fmla="*/ 0 h 19531"/>
                <a:gd name="T4" fmla="*/ 0 w 10520"/>
                <a:gd name="T5" fmla="*/ 0 h 195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20" h="19531" fill="none" extrusionOk="0">
                  <a:moveTo>
                    <a:pt x="9224" y="0"/>
                  </a:moveTo>
                  <a:cubicBezTo>
                    <a:pt x="9664" y="207"/>
                    <a:pt x="10095" y="429"/>
                    <a:pt x="10520" y="665"/>
                  </a:cubicBezTo>
                </a:path>
                <a:path w="10520" h="19531" stroke="0" extrusionOk="0">
                  <a:moveTo>
                    <a:pt x="9224" y="0"/>
                  </a:moveTo>
                  <a:cubicBezTo>
                    <a:pt x="9664" y="207"/>
                    <a:pt x="10095" y="429"/>
                    <a:pt x="10520" y="665"/>
                  </a:cubicBezTo>
                  <a:lnTo>
                    <a:pt x="0" y="19531"/>
                  </a:lnTo>
                  <a:lnTo>
                    <a:pt x="9224" y="0"/>
                  </a:lnTo>
                  <a:close/>
                </a:path>
              </a:pathLst>
            </a:custGeom>
            <a:solidFill>
              <a:srgbClr val="802060"/>
            </a:solidFill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rc 47">
              <a:extLst>
                <a:ext uri="{FF2B5EF4-FFF2-40B4-BE49-F238E27FC236}">
                  <a16:creationId xmlns:a16="http://schemas.microsoft.com/office/drawing/2014/main" id="{2FEF8425-DAB5-010E-1317-84EA3C78B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" y="3272"/>
              <a:ext cx="396" cy="739"/>
            </a:xfrm>
            <a:custGeom>
              <a:avLst/>
              <a:gdLst>
                <a:gd name="T0" fmla="*/ 0 w 21600"/>
                <a:gd name="T1" fmla="*/ 0 h 40275"/>
                <a:gd name="T2" fmla="*/ 0 w 21600"/>
                <a:gd name="T3" fmla="*/ 0 h 40275"/>
                <a:gd name="T4" fmla="*/ 0 w 21600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0275" fill="none" extrusionOk="0">
                  <a:moveTo>
                    <a:pt x="10679" y="0"/>
                  </a:moveTo>
                  <a:cubicBezTo>
                    <a:pt x="17430" y="3840"/>
                    <a:pt x="21600" y="11008"/>
                    <a:pt x="21600" y="18775"/>
                  </a:cubicBezTo>
                  <a:cubicBezTo>
                    <a:pt x="21600" y="29900"/>
                    <a:pt x="13149" y="39205"/>
                    <a:pt x="2076" y="40275"/>
                  </a:cubicBezTo>
                </a:path>
                <a:path w="21600" h="40275" stroke="0" extrusionOk="0">
                  <a:moveTo>
                    <a:pt x="10679" y="0"/>
                  </a:moveTo>
                  <a:cubicBezTo>
                    <a:pt x="17430" y="3840"/>
                    <a:pt x="21600" y="11008"/>
                    <a:pt x="21600" y="18775"/>
                  </a:cubicBezTo>
                  <a:cubicBezTo>
                    <a:pt x="21600" y="29900"/>
                    <a:pt x="13149" y="39205"/>
                    <a:pt x="2076" y="40275"/>
                  </a:cubicBezTo>
                  <a:lnTo>
                    <a:pt x="0" y="18775"/>
                  </a:lnTo>
                  <a:lnTo>
                    <a:pt x="10679" y="0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48">
              <a:extLst>
                <a:ext uri="{FF2B5EF4-FFF2-40B4-BE49-F238E27FC236}">
                  <a16:creationId xmlns:a16="http://schemas.microsoft.com/office/drawing/2014/main" id="{6A135422-EB50-650E-A04B-9264AF802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3221"/>
              <a:ext cx="434" cy="794"/>
            </a:xfrm>
            <a:custGeom>
              <a:avLst/>
              <a:gdLst>
                <a:gd name="T0" fmla="*/ 0 w 23674"/>
                <a:gd name="T1" fmla="*/ 0 h 43200"/>
                <a:gd name="T2" fmla="*/ 0 w 23674"/>
                <a:gd name="T3" fmla="*/ 0 h 43200"/>
                <a:gd name="T4" fmla="*/ 0 w 2367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674" h="43200" fill="none" extrusionOk="0">
                  <a:moveTo>
                    <a:pt x="23674" y="43100"/>
                  </a:moveTo>
                  <a:cubicBezTo>
                    <a:pt x="22984" y="43166"/>
                    <a:pt x="222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92"/>
                    <a:pt x="9637" y="30"/>
                    <a:pt x="21545" y="0"/>
                  </a:cubicBezTo>
                </a:path>
                <a:path w="23674" h="43200" stroke="0" extrusionOk="0">
                  <a:moveTo>
                    <a:pt x="23674" y="43100"/>
                  </a:moveTo>
                  <a:cubicBezTo>
                    <a:pt x="22984" y="43166"/>
                    <a:pt x="222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92"/>
                    <a:pt x="9637" y="30"/>
                    <a:pt x="21545" y="0"/>
                  </a:cubicBezTo>
                  <a:lnTo>
                    <a:pt x="21600" y="21600"/>
                  </a:lnTo>
                  <a:lnTo>
                    <a:pt x="23674" y="4310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49">
              <a:extLst>
                <a:ext uri="{FF2B5EF4-FFF2-40B4-BE49-F238E27FC236}">
                  <a16:creationId xmlns:a16="http://schemas.microsoft.com/office/drawing/2014/main" id="{FEBBAA81-AFC6-3C83-5659-89B2B01B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" y="2774"/>
              <a:ext cx="21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7" name="Rectangle 50">
              <a:extLst>
                <a:ext uri="{FF2B5EF4-FFF2-40B4-BE49-F238E27FC236}">
                  <a16:creationId xmlns:a16="http://schemas.microsoft.com/office/drawing/2014/main" id="{8B8B3157-9617-2B63-0A09-C1CD77859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2941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</a:rPr>
                <a:t>7.2%</a:t>
              </a:r>
            </a:p>
          </p:txBody>
        </p:sp>
        <p:sp>
          <p:nvSpPr>
            <p:cNvPr id="18" name="Rectangle 51">
              <a:extLst>
                <a:ext uri="{FF2B5EF4-FFF2-40B4-BE49-F238E27FC236}">
                  <a16:creationId xmlns:a16="http://schemas.microsoft.com/office/drawing/2014/main" id="{F6F6B61A-CADA-D745-C008-A2A4B53AB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2883"/>
              <a:ext cx="210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9" name="Rectangle 52">
              <a:extLst>
                <a:ext uri="{FF2B5EF4-FFF2-40B4-BE49-F238E27FC236}">
                  <a16:creationId xmlns:a16="http://schemas.microsoft.com/office/drawing/2014/main" id="{AEB63AFA-FD68-8B85-D16B-D17879F6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" y="3050"/>
              <a:ext cx="32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1%</a:t>
              </a:r>
            </a:p>
          </p:txBody>
        </p:sp>
        <p:sp>
          <p:nvSpPr>
            <p:cNvPr id="20" name="Rectangle 53">
              <a:extLst>
                <a:ext uri="{FF2B5EF4-FFF2-40B4-BE49-F238E27FC236}">
                  <a16:creationId xmlns:a16="http://schemas.microsoft.com/office/drawing/2014/main" id="{AF0EFC8B-8F99-B391-6946-87EB8828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" y="3517"/>
              <a:ext cx="21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1" name="Rectangle 54">
              <a:extLst>
                <a:ext uri="{FF2B5EF4-FFF2-40B4-BE49-F238E27FC236}">
                  <a16:creationId xmlns:a16="http://schemas.microsoft.com/office/drawing/2014/main" id="{5F796321-D2CB-8C72-EB7D-570562A7B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7" y="3685"/>
              <a:ext cx="40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3200" b="1">
                  <a:solidFill>
                    <a:srgbClr val="FFFF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800" b="1">
                  <a:solidFill>
                    <a:srgbClr val="FFFF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400" b="1">
                  <a:solidFill>
                    <a:srgbClr val="FFFF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rgbClr val="FFFF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40%</a:t>
              </a:r>
            </a:p>
          </p:txBody>
        </p:sp>
        <p:grpSp>
          <p:nvGrpSpPr>
            <p:cNvPr id="22" name="Group 55">
              <a:extLst>
                <a:ext uri="{FF2B5EF4-FFF2-40B4-BE49-F238E27FC236}">
                  <a16:creationId xmlns:a16="http://schemas.microsoft.com/office/drawing/2014/main" id="{60DB6382-DFC8-7AB6-6505-D6B190C223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8" y="3019"/>
              <a:ext cx="522" cy="396"/>
              <a:chOff x="3758" y="3019"/>
              <a:chExt cx="522" cy="396"/>
            </a:xfrm>
          </p:grpSpPr>
          <p:sp>
            <p:nvSpPr>
              <p:cNvPr id="28" name="Rectangle 56">
                <a:extLst>
                  <a:ext uri="{FF2B5EF4-FFF2-40B4-BE49-F238E27FC236}">
                    <a16:creationId xmlns:a16="http://schemas.microsoft.com/office/drawing/2014/main" id="{17F8101D-4346-7CA2-01C7-E3C0C680B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2" y="3019"/>
                <a:ext cx="474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32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4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other</a:t>
                </a:r>
              </a:p>
            </p:txBody>
          </p:sp>
          <p:sp>
            <p:nvSpPr>
              <p:cNvPr id="29" name="Rectangle 57">
                <a:extLst>
                  <a:ext uri="{FF2B5EF4-FFF2-40B4-BE49-F238E27FC236}">
                    <a16:creationId xmlns:a16="http://schemas.microsoft.com/office/drawing/2014/main" id="{CD17B031-559E-D2AE-B370-48D688130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8" y="3186"/>
                <a:ext cx="522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32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4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sz="2000" b="1">
                    <a:solidFill>
                      <a:srgbClr val="FFFF00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51.8%</a:t>
                </a:r>
              </a:p>
            </p:txBody>
          </p:sp>
        </p:grpSp>
        <p:sp>
          <p:nvSpPr>
            <p:cNvPr id="23" name="Line 58">
              <a:extLst>
                <a:ext uri="{FF2B5EF4-FFF2-40B4-BE49-F238E27FC236}">
                  <a16:creationId xmlns:a16="http://schemas.microsoft.com/office/drawing/2014/main" id="{9658325D-EC59-94F5-B152-27C0CF8CE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2" y="3604"/>
              <a:ext cx="38" cy="402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59">
              <a:extLst>
                <a:ext uri="{FF2B5EF4-FFF2-40B4-BE49-F238E27FC236}">
                  <a16:creationId xmlns:a16="http://schemas.microsoft.com/office/drawing/2014/main" id="{01ABC376-222B-77BB-5B7A-349BA3F38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3223"/>
              <a:ext cx="0" cy="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3">
              <a:extLst>
                <a:ext uri="{FF2B5EF4-FFF2-40B4-BE49-F238E27FC236}">
                  <a16:creationId xmlns:a16="http://schemas.microsoft.com/office/drawing/2014/main" id="{6B1E063B-7860-B7EB-5EED-372C300C3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3" y="3228"/>
              <a:ext cx="2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64">
              <a:extLst>
                <a:ext uri="{FF2B5EF4-FFF2-40B4-BE49-F238E27FC236}">
                  <a16:creationId xmlns:a16="http://schemas.microsoft.com/office/drawing/2014/main" id="{B94F3928-0760-FC3F-1FD8-8207B0398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0" y="3255"/>
              <a:ext cx="166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65">
              <a:extLst>
                <a:ext uri="{FF2B5EF4-FFF2-40B4-BE49-F238E27FC236}">
                  <a16:creationId xmlns:a16="http://schemas.microsoft.com/office/drawing/2014/main" id="{B65EE241-3280-127A-EEF9-3B4CCAE69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5" y="3272"/>
              <a:ext cx="192" cy="33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CBA9069-C2E5-955C-9FCC-09927B1DD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406895"/>
              </p:ext>
            </p:extLst>
          </p:nvPr>
        </p:nvGraphicFramePr>
        <p:xfrm>
          <a:off x="5303045" y="1316053"/>
          <a:ext cx="5503767" cy="283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Visio" r:id="rId5" imgW="7220065" imgH="3700549" progId="Visio.Drawing.15">
                  <p:embed/>
                </p:oleObj>
              </mc:Choice>
              <mc:Fallback>
                <p:oleObj name="Visio" r:id="rId5" imgW="7220065" imgH="370054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70CEA3A-097D-2CBD-E1BA-CBBAEF05B4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045" y="1316053"/>
                        <a:ext cx="5503767" cy="2837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5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366807-73BB-7E38-977F-BA47E8343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0" dirty="0">
                <a:latin typeface="Arial"/>
                <a:ea typeface="ＭＳ Ｐゴシック"/>
                <a:cs typeface="Calibri"/>
              </a:rPr>
              <a:t>W2 version 4.5 inputs/outputs</a:t>
            </a:r>
          </a:p>
          <a:p>
            <a:pPr marL="514350" indent="-514350">
              <a:buFont typeface="+mj-lt"/>
              <a:buAutoNum type="arabicPeriod"/>
            </a:pPr>
            <a:endParaRPr lang="en-US" sz="2800" b="0" dirty="0">
              <a:latin typeface="Arial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0" dirty="0">
                <a:effectLst/>
                <a:latin typeface="Arial"/>
                <a:ea typeface="DengXian"/>
                <a:cs typeface="Calibri"/>
              </a:rPr>
              <a:t>Water quality kinetics</a:t>
            </a:r>
          </a:p>
          <a:p>
            <a:pPr marL="620395" lvl="1" indent="-346075"/>
            <a:r>
              <a:rPr lang="en-US" sz="2400" b="0" dirty="0">
                <a:latin typeface="Arial"/>
                <a:ea typeface="DengXian"/>
                <a:cs typeface="Calibri"/>
              </a:rPr>
              <a:t>State variables</a:t>
            </a:r>
          </a:p>
          <a:p>
            <a:pPr marL="620395" lvl="1" indent="-346075"/>
            <a:r>
              <a:rPr lang="en-US" sz="2400" b="0" dirty="0">
                <a:latin typeface="Arial"/>
                <a:ea typeface="DengXian"/>
                <a:cs typeface="Calibri"/>
              </a:rPr>
              <a:t>Derived variables</a:t>
            </a:r>
          </a:p>
          <a:p>
            <a:pPr marL="620395" lvl="1" indent="-346075"/>
            <a:r>
              <a:rPr lang="en-US" sz="2400" b="0" dirty="0">
                <a:latin typeface="Arial"/>
                <a:cs typeface="Calibri"/>
              </a:rPr>
              <a:t>WQ processes</a:t>
            </a:r>
          </a:p>
          <a:p>
            <a:pPr marL="620395" lvl="1" indent="-346075"/>
            <a:r>
              <a:rPr lang="en-US" sz="2400" b="0" dirty="0">
                <a:effectLst/>
                <a:latin typeface="Arial"/>
                <a:ea typeface="DengXian"/>
                <a:cs typeface="Calibri"/>
              </a:rPr>
              <a:t>TDG/SYSTDG</a:t>
            </a:r>
            <a:endParaRPr lang="en-US" sz="2400" b="0">
              <a:latin typeface="Arial"/>
              <a:ea typeface="DengXian"/>
              <a:cs typeface="Calibri"/>
            </a:endParaRPr>
          </a:p>
          <a:p>
            <a:pPr marL="620395" lvl="1" indent="-346075"/>
            <a:r>
              <a:rPr lang="en-US" sz="2400" b="0" dirty="0">
                <a:latin typeface="Arial"/>
                <a:cs typeface="Calibri"/>
              </a:rPr>
              <a:t>Bed sediment</a:t>
            </a:r>
          </a:p>
          <a:p>
            <a:pPr marL="620395" lvl="1" indent="-346075"/>
            <a:endParaRPr lang="en-US" sz="2400" b="0" dirty="0">
              <a:latin typeface="Arial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0" dirty="0">
                <a:effectLst/>
                <a:latin typeface="Arial"/>
                <a:ea typeface="DengXian"/>
                <a:cs typeface="Calibri"/>
              </a:rPr>
              <a:t>V4.5 </a:t>
            </a:r>
            <a:r>
              <a:rPr lang="en-US" sz="2800" b="0" dirty="0">
                <a:latin typeface="Arial"/>
                <a:ea typeface="DengXian"/>
                <a:cs typeface="Calibri"/>
              </a:rPr>
              <a:t>tools</a:t>
            </a:r>
            <a:endParaRPr lang="en-US" sz="2800" b="0" dirty="0">
              <a:effectLst/>
              <a:latin typeface="Arial"/>
              <a:ea typeface="DengXian"/>
              <a:cs typeface="Calibri"/>
            </a:endParaRPr>
          </a:p>
          <a:p>
            <a:endParaRPr lang="en-US" altLang="en-US" b="0" cap="none" dirty="0"/>
          </a:p>
        </p:txBody>
      </p:sp>
    </p:spTree>
    <p:extLst>
      <p:ext uri="{BB962C8B-B14F-4D97-AF65-F5344CB8AC3E}">
        <p14:creationId xmlns:p14="http://schemas.microsoft.com/office/powerpoint/2010/main" val="1300221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Organic Carbon (OC) Constituents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B19209-4381-3B95-AFFB-FBE4F3B06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1128"/>
              </p:ext>
            </p:extLst>
          </p:nvPr>
        </p:nvGraphicFramePr>
        <p:xfrm>
          <a:off x="1295825" y="1090582"/>
          <a:ext cx="4775200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7" name="Visio" r:id="rId3" imgW="4791364" imgH="1762298" progId="Visio.Drawing.15">
                  <p:embed/>
                </p:oleObj>
              </mc:Choice>
              <mc:Fallback>
                <p:oleObj name="Visio" r:id="rId3" imgW="4791364" imgH="1762298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F9F98CD-91CF-AD03-A838-DDF5CD975E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825" y="1090582"/>
                        <a:ext cx="4775200" cy="175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2C7E28-F89D-0722-6E45-2B45AC0DD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822892"/>
              </p:ext>
            </p:extLst>
          </p:nvPr>
        </p:nvGraphicFramePr>
        <p:xfrm>
          <a:off x="6862423" y="1090582"/>
          <a:ext cx="39687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8" name="Visio" r:id="rId5" imgW="3976716" imgH="1757680" progId="Visio.Drawing.15">
                  <p:embed/>
                </p:oleObj>
              </mc:Choice>
              <mc:Fallback>
                <p:oleObj name="Visio" r:id="rId5" imgW="3976716" imgH="1757680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00240AD-5995-7333-729C-3D64677FE0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423" y="1090582"/>
                        <a:ext cx="3968750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F039606-EE66-B171-27AF-16AB8B53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463909"/>
              </p:ext>
            </p:extLst>
          </p:nvPr>
        </p:nvGraphicFramePr>
        <p:xfrm>
          <a:off x="1308696" y="3161791"/>
          <a:ext cx="4699000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9" name="Visio" r:id="rId7" imgW="4676833" imgH="1762298" progId="Visio.Drawing.15">
                  <p:embed/>
                </p:oleObj>
              </mc:Choice>
              <mc:Fallback>
                <p:oleObj name="Visio" r:id="rId7" imgW="4676833" imgH="1762298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4AC413B-CD13-AF24-32F0-771C78C59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696" y="3161791"/>
                        <a:ext cx="4699000" cy="175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E358922-074F-3E67-563E-AB8A3777C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929704"/>
              </p:ext>
            </p:extLst>
          </p:nvPr>
        </p:nvGraphicFramePr>
        <p:xfrm>
          <a:off x="1308696" y="5161402"/>
          <a:ext cx="39814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0" name="Visio" r:id="rId9" imgW="4005349" imgH="1138382" progId="Visio.Drawing.15">
                  <p:embed/>
                </p:oleObj>
              </mc:Choice>
              <mc:Fallback>
                <p:oleObj name="Visio" r:id="rId9" imgW="4005349" imgH="1138382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77D3413-396F-FCCD-D60A-E6EDE5A24B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696" y="5161402"/>
                        <a:ext cx="3981450" cy="1136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42FDF00-6C59-BA2E-A1AB-42D1A7001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25690"/>
              </p:ext>
            </p:extLst>
          </p:nvPr>
        </p:nvGraphicFramePr>
        <p:xfrm>
          <a:off x="6819811" y="3346353"/>
          <a:ext cx="421005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1" name="Visio" r:id="rId11" imgW="4252884" imgH="2552931" progId="Visio.Drawing.15">
                  <p:embed/>
                </p:oleObj>
              </mc:Choice>
              <mc:Fallback>
                <p:oleObj name="Visio" r:id="rId11" imgW="4252884" imgH="255293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474E792-13EF-1489-C59F-7820434A1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811" y="3346353"/>
                        <a:ext cx="421005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9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87DCA5-42C3-0978-ADB9-DE833B146657}"/>
              </a:ext>
            </a:extLst>
          </p:cNvPr>
          <p:cNvSpPr/>
          <p:nvPr/>
        </p:nvSpPr>
        <p:spPr>
          <a:xfrm>
            <a:off x="5890084" y="927278"/>
            <a:ext cx="5988533" cy="40142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Algae Toxins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6532F-8D18-75B7-1E45-54BA1ECB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05" y="1227198"/>
            <a:ext cx="5793068" cy="1982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0ED52-ABDB-C518-4D33-B194F508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68" y="3274452"/>
            <a:ext cx="5793068" cy="139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84351-D456-EE13-88BD-5E05B60429A4}"/>
              </a:ext>
            </a:extLst>
          </p:cNvPr>
          <p:cNvSpPr txBox="1"/>
          <p:nvPr/>
        </p:nvSpPr>
        <p:spPr>
          <a:xfrm>
            <a:off x="6096000" y="5056170"/>
            <a:ext cx="5336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1" u="none" strike="noStrike" baseline="0" dirty="0">
                <a:latin typeface="+mn-lt"/>
              </a:rPr>
              <a:t>CTP</a:t>
            </a:r>
            <a:r>
              <a:rPr lang="en-US" sz="1600" b="0" i="0" u="none" strike="noStrike" baseline="0" dirty="0">
                <a:latin typeface="+mn-lt"/>
              </a:rPr>
              <a:t> = fraction of algal group producing toxin</a:t>
            </a:r>
          </a:p>
          <a:p>
            <a:pPr algn="l"/>
            <a:endParaRPr lang="en-US" sz="1600" b="0" i="0" u="none" strike="noStrike" baseline="0" dirty="0">
              <a:latin typeface="+mn-lt"/>
            </a:endParaRPr>
          </a:p>
          <a:p>
            <a:pPr algn="l"/>
            <a:r>
              <a:rPr lang="en-US" sz="1600" b="0" u="none" strike="noStrike" baseline="0" dirty="0">
                <a:latin typeface="+mn-lt"/>
              </a:rPr>
              <a:t>β</a:t>
            </a:r>
            <a:r>
              <a:rPr lang="en-US" sz="1600" b="0" i="0" u="none" strike="noStrike" baseline="0" dirty="0">
                <a:latin typeface="+mn-lt"/>
              </a:rPr>
              <a:t> = ratio of intra. toxin mass to mass of dry weight OM</a:t>
            </a:r>
            <a:endParaRPr lang="en-US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4721D-0497-A974-EEEA-6C66D8C3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15" y="2810631"/>
            <a:ext cx="5505057" cy="34143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7BDA9-FD68-053F-FA48-CD42E50001F3}"/>
              </a:ext>
            </a:extLst>
          </p:cNvPr>
          <p:cNvSpPr/>
          <p:nvPr/>
        </p:nvSpPr>
        <p:spPr>
          <a:xfrm>
            <a:off x="477661" y="3279646"/>
            <a:ext cx="3755723" cy="6264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8FBB3-0768-27C7-24D0-118B1565D030}"/>
              </a:ext>
            </a:extLst>
          </p:cNvPr>
          <p:cNvSpPr txBox="1"/>
          <p:nvPr/>
        </p:nvSpPr>
        <p:spPr>
          <a:xfrm>
            <a:off x="449476" y="934955"/>
            <a:ext cx="51528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 u="none" strike="noStrike" baseline="0" dirty="0">
                <a:solidFill>
                  <a:srgbClr val="3D3D3D"/>
                </a:solidFill>
                <a:latin typeface="+mj-lt"/>
                <a:cs typeface="Calibri" panose="020F0502020204030204" pitchFamily="34" charset="0"/>
              </a:rPr>
              <a:t>Four main toxins: </a:t>
            </a:r>
          </a:p>
          <a:p>
            <a:pPr algn="l"/>
            <a:endParaRPr lang="en-US" sz="800" i="0" u="none" strike="noStrike" baseline="0" dirty="0">
              <a:solidFill>
                <a:srgbClr val="3D3D3D"/>
              </a:solidFill>
              <a:latin typeface="+mn-lt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solidFill>
                  <a:srgbClr val="3D3D3D"/>
                </a:solidFill>
                <a:latin typeface="+mn-lt"/>
                <a:cs typeface="Calibri" panose="020F0502020204030204" pitchFamily="34" charset="0"/>
              </a:rPr>
              <a:t>Microcystin – hepatotoxin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u="none" strike="noStrike" baseline="0" dirty="0" err="1">
                <a:solidFill>
                  <a:srgbClr val="3D3D3D"/>
                </a:solidFill>
                <a:latin typeface="+mn-lt"/>
                <a:cs typeface="Calibri" panose="020F0502020204030204" pitchFamily="34" charset="0"/>
              </a:rPr>
              <a:t>Cylindrospermopsin</a:t>
            </a:r>
            <a:r>
              <a:rPr lang="en-US" sz="2000" i="0" u="none" strike="noStrike" baseline="0" dirty="0">
                <a:solidFill>
                  <a:srgbClr val="3D3D3D"/>
                </a:solidFill>
                <a:latin typeface="+mn-lt"/>
                <a:cs typeface="Calibri" panose="020F0502020204030204" pitchFamily="34" charset="0"/>
              </a:rPr>
              <a:t> – cytotoxin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solidFill>
                  <a:srgbClr val="3D3D3D"/>
                </a:solidFill>
                <a:latin typeface="+mn-lt"/>
                <a:cs typeface="Calibri" panose="020F0502020204030204" pitchFamily="34" charset="0"/>
              </a:rPr>
              <a:t>Anatoxin-a – neurotoxin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solidFill>
                  <a:srgbClr val="3D3D3D"/>
                </a:solidFill>
                <a:latin typeface="+mn-lt"/>
                <a:cs typeface="Calibri" panose="020F0502020204030204" pitchFamily="34" charset="0"/>
              </a:rPr>
              <a:t>Saxitoxin – neurotoxin</a:t>
            </a:r>
            <a:endParaRPr lang="en-US" sz="20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D77640-F6C5-45DC-8015-812EC2949DC0}"/>
              </a:ext>
            </a:extLst>
          </p:cNvPr>
          <p:cNvSpPr/>
          <p:nvPr/>
        </p:nvSpPr>
        <p:spPr>
          <a:xfrm>
            <a:off x="1001183" y="4470601"/>
            <a:ext cx="2392133" cy="778196"/>
          </a:xfrm>
          <a:prstGeom prst="rect">
            <a:avLst/>
          </a:prstGeom>
          <a:solidFill>
            <a:srgbClr val="D8D8D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45E99D-901F-31D3-0396-6751DA8CE1AB}"/>
              </a:ext>
            </a:extLst>
          </p:cNvPr>
          <p:cNvSpPr/>
          <p:nvPr/>
        </p:nvSpPr>
        <p:spPr>
          <a:xfrm>
            <a:off x="964574" y="2725516"/>
            <a:ext cx="4599198" cy="626437"/>
          </a:xfrm>
          <a:prstGeom prst="rect">
            <a:avLst/>
          </a:prstGeom>
          <a:solidFill>
            <a:srgbClr val="D8D8D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Quality: Derived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90F796-AC0C-B3C0-3B90-CD13398FE9BB}"/>
                  </a:ext>
                </a:extLst>
              </p:cNvPr>
              <p:cNvSpPr/>
              <p:nvPr/>
            </p:nvSpPr>
            <p:spPr>
              <a:xfrm>
                <a:off x="913775" y="2725516"/>
                <a:ext cx="4724988" cy="541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𝑻𝒖𝒓𝒃𝒊𝒅𝒊𝒕𝒚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𝑻𝑺𝑺</m:t>
                          </m:r>
                          <m:r>
                            <a:rPr lang="en-US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90F796-AC0C-B3C0-3B90-CD13398FE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5" y="2725516"/>
                <a:ext cx="4724988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686599F-6958-EF7C-8FBB-F3A8C6462CBA}"/>
              </a:ext>
            </a:extLst>
          </p:cNvPr>
          <p:cNvSpPr txBox="1"/>
          <p:nvPr/>
        </p:nvSpPr>
        <p:spPr>
          <a:xfrm>
            <a:off x="913773" y="1505147"/>
            <a:ext cx="9986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n-lt"/>
              </a:rPr>
              <a:t>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+mn-lt"/>
              </a:rPr>
              <a:t>urbidity (NTU) is computed from a correlation to TSS (Total Suspended Solids)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D30AE8-6EE0-1F6D-0E45-9A1D7BDCEC45}"/>
                  </a:ext>
                </a:extLst>
              </p:cNvPr>
              <p:cNvSpPr txBox="1"/>
              <p:nvPr/>
            </p:nvSpPr>
            <p:spPr>
              <a:xfrm>
                <a:off x="913772" y="3680626"/>
                <a:ext cx="104449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+mn-lt"/>
                  </a:rPr>
                  <a:t>Secchi disk (m) is computed from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+mn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l-G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+mn-lt"/>
                    <a:cs typeface="Calibri" panose="020F0502020204030204" pitchFamily="34" charset="0"/>
                  </a:rPr>
                  <a:t>(light extinction coefficient)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D30AE8-6EE0-1F6D-0E45-9A1D7BDCE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2" y="3680626"/>
                <a:ext cx="10444922" cy="523220"/>
              </a:xfrm>
              <a:prstGeom prst="rect">
                <a:avLst/>
              </a:prstGeom>
              <a:blipFill>
                <a:blip r:embed="rId3"/>
                <a:stretch>
                  <a:fillRect l="-122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54D6E07-CBCD-8BFA-F6F2-1497943E9A87}"/>
                  </a:ext>
                </a:extLst>
              </p:cNvPr>
              <p:cNvSpPr/>
              <p:nvPr/>
            </p:nvSpPr>
            <p:spPr>
              <a:xfrm>
                <a:off x="1031465" y="4513588"/>
                <a:ext cx="2679923" cy="713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𝑺𝒆𝒄𝒄𝒉𝒊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l-GR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54D6E07-CBCD-8BFA-F6F2-1497943E9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65" y="4513588"/>
                <a:ext cx="2679923" cy="71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056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Total Dissolved Gas (TDG)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C1A9B-A83E-4CBF-E54A-116FA3B1002F}"/>
              </a:ext>
            </a:extLst>
          </p:cNvPr>
          <p:cNvSpPr txBox="1"/>
          <p:nvPr/>
        </p:nvSpPr>
        <p:spPr>
          <a:xfrm>
            <a:off x="1003695" y="3642151"/>
            <a:ext cx="8040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Modeling DGP (Dissolved Gas Pressure)</a:t>
            </a:r>
            <a:endParaRPr lang="en-US" sz="2800" b="0" i="0" u="none" strike="noStrike" baseline="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8CC506-F4CA-BC87-C337-F06EE51DDFAF}"/>
                  </a:ext>
                </a:extLst>
              </p:cNvPr>
              <p:cNvSpPr txBox="1"/>
              <p:nvPr/>
            </p:nvSpPr>
            <p:spPr>
              <a:xfrm>
                <a:off x="1255311" y="4441432"/>
                <a:ext cx="6097022" cy="345929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ts val="1600"/>
                  </a:lnSpc>
                  <a:spcBef>
                    <a:spcPts val="0"/>
                  </a:spcBef>
                  <a:spcAft>
                    <a:spcPts val="1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𝑑𝐷𝐺𝑃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𝐴𝐿𝑇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𝑎𝑡𝑚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8CC506-F4CA-BC87-C337-F06EE51DD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311" y="4441432"/>
                <a:ext cx="6097022" cy="345929"/>
              </a:xfrm>
              <a:prstGeom prst="rect">
                <a:avLst/>
              </a:prstGeom>
              <a:blipFill>
                <a:blip r:embed="rId2"/>
                <a:stretch>
                  <a:fillRect t="-3035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88F2B-DEBB-3451-66D7-01347AA5D97C}"/>
                  </a:ext>
                </a:extLst>
              </p:cNvPr>
              <p:cNvSpPr txBox="1"/>
              <p:nvPr/>
            </p:nvSpPr>
            <p:spPr>
              <a:xfrm>
                <a:off x="1288294" y="5035921"/>
                <a:ext cx="4664821" cy="369332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𝐷𝐺𝑃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𝐷𝐺𝑃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𝑀𝐼𝑁𝐾𝐿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88F2B-DEBB-3451-66D7-01347AA5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294" y="5035921"/>
                <a:ext cx="4664821" cy="369332"/>
              </a:xfrm>
              <a:prstGeom prst="rect">
                <a:avLst/>
              </a:prstGeom>
              <a:blipFill>
                <a:blip r:embed="rId3"/>
                <a:stretch>
                  <a:fillRect l="-39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423A57-3193-B409-9B2E-A011B076CEF2}"/>
              </a:ext>
            </a:extLst>
          </p:cNvPr>
          <p:cNvSpPr txBox="1"/>
          <p:nvPr/>
        </p:nvSpPr>
        <p:spPr>
          <a:xfrm>
            <a:off x="1003695" y="10265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+mj-lt"/>
              </a:rPr>
              <a:t>Modeling N2 and 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7CA87-244D-06CF-EB5C-6D5EEC3CB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866" y="1657295"/>
            <a:ext cx="401129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62B3C5-AE8F-DBF0-B6B5-D0C47E87F119}"/>
              </a:ext>
            </a:extLst>
          </p:cNvPr>
          <p:cNvSpPr txBox="1"/>
          <p:nvPr/>
        </p:nvSpPr>
        <p:spPr>
          <a:xfrm>
            <a:off x="1280478" y="5623470"/>
            <a:ext cx="732185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Amount of gas absorbed by water is proportional to its partial pressure in the atmosphere (conc. = solubility factor X partial pressure)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1E1A14-BBAC-55E5-D397-16550C42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220" y="1427893"/>
            <a:ext cx="2911382" cy="1768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8F79C-5E59-9634-51A8-861A232C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220" y="4009762"/>
            <a:ext cx="2911382" cy="18741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1AA6DB-2344-1FDD-1544-BAC5340CFC6D}"/>
              </a:ext>
            </a:extLst>
          </p:cNvPr>
          <p:cNvSpPr txBox="1"/>
          <p:nvPr/>
        </p:nvSpPr>
        <p:spPr>
          <a:xfrm>
            <a:off x="9497844" y="5883876"/>
            <a:ext cx="159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Arial" panose="020B0604020202020204" pitchFamily="34" charset="0"/>
              </a:rPr>
              <a:t>Stream/River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9F9CA-8F4E-0C7E-C866-7F6CF0A37600}"/>
              </a:ext>
            </a:extLst>
          </p:cNvPr>
          <p:cNvSpPr txBox="1"/>
          <p:nvPr/>
        </p:nvSpPr>
        <p:spPr>
          <a:xfrm>
            <a:off x="9490619" y="3150494"/>
            <a:ext cx="1690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Arial" panose="020B0604020202020204" pitchFamily="34" charset="0"/>
              </a:rPr>
              <a:t>Lake/reservoir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2E6C3C-254B-AE26-831B-E4F3473117FE}"/>
                  </a:ext>
                </a:extLst>
              </p:cNvPr>
              <p:cNvSpPr txBox="1"/>
              <p:nvPr/>
            </p:nvSpPr>
            <p:spPr>
              <a:xfrm>
                <a:off x="1255311" y="1838123"/>
                <a:ext cx="3577039" cy="510011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2E6C3C-254B-AE26-831B-E4F347311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311" y="1838123"/>
                <a:ext cx="3577039" cy="510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FF8C1D-ADEE-3C2F-974E-A279015B4531}"/>
                  </a:ext>
                </a:extLst>
              </p:cNvPr>
              <p:cNvSpPr txBox="1"/>
              <p:nvPr/>
            </p:nvSpPr>
            <p:spPr>
              <a:xfrm>
                <a:off x="1220603" y="2777384"/>
                <a:ext cx="3810317" cy="639983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𝐷𝐺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(%)=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79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2(%)−21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𝐷𝑂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(%)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FF8C1D-ADEE-3C2F-974E-A279015B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603" y="2777384"/>
                <a:ext cx="3810317" cy="639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Total Dissolved Gas (TDG)/SYSTDG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6722B5-6064-6C66-0875-6A362493905C}"/>
              </a:ext>
            </a:extLst>
          </p:cNvPr>
          <p:cNvSpPr txBox="1"/>
          <p:nvPr/>
        </p:nvSpPr>
        <p:spPr>
          <a:xfrm>
            <a:off x="705218" y="1133115"/>
            <a:ext cx="6762877" cy="189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+mn-lt"/>
                <a:cs typeface="Calibri" panose="020F0502020204030204" pitchFamily="34" charset="0"/>
              </a:rPr>
              <a:t>Dam Effects on Oxygen/Gas Transfer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latin typeface="+mn-lt"/>
              </a:rPr>
              <a:t>Spillways, Weirs, and Gates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SYSTDG is an Excel-based spreadsheet model used to compute TDG saturation levels in reservoir and riverine systems.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279BE9-22B9-F727-8FFC-E1F9B6D97068}"/>
                  </a:ext>
                </a:extLst>
              </p:cNvPr>
              <p:cNvSpPr/>
              <p:nvPr/>
            </p:nvSpPr>
            <p:spPr>
              <a:xfrm>
                <a:off x="893516" y="3522386"/>
                <a:ext cx="6762877" cy="2061911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1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 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𝑻𝑫𝑮</m:t>
                        </m:r>
                      </m:e>
                      <m:sub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𝒔𝒑</m:t>
                        </m:r>
                      </m:sub>
                    </m:sSub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𝟗𝟓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𝟕𝟗𝟏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− 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𝟎𝟕𝟏𝟗𝟑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∗ </m:t>
                    </m:r>
                    <m:sSub>
                      <m:sSubPr>
                        <m:ctrlP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𝒕𝒆𝒎𝒑</m:t>
                        </m:r>
                      </m:e>
                      <m:sub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𝒂𝒊𝒓</m:t>
                        </m:r>
                      </m:sub>
                    </m:sSub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𝟏𝟕𝟖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𝟖𝟓𝟐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∗ (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𝟓𝟏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1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𝒔𝒑</m:t>
                            </m:r>
                          </m:sub>
                        </m:sSub>
                      </m:sup>
                    </m:sSup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+ 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𝒃𝒑</m:t>
                    </m:r>
                  </m:oMath>
                </a14:m>
                <a:r>
                  <a:rPr lang="en-US" sz="1400" b="1" dirty="0">
                    <a:effectLst/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n-US" sz="1400" b="1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 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𝑻𝑫𝑮</m:t>
                          </m:r>
                        </m:e>
                        <m:sub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𝒔𝒑</m:t>
                          </m:r>
                        </m:sub>
                      </m:sSub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𝒕𝒘𝒆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𝒕𝒘𝒄𝒆</m:t>
                              </m:r>
                            </m:e>
                          </m:d>
                        </m:e>
                        <m:sup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 </m:t>
                      </m:r>
                      <m:d>
                        <m:d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𝒃𝒑</m:t>
                      </m:r>
                    </m:oMath>
                  </m:oMathPara>
                </a14:m>
                <a:endParaRPr lang="en-US" sz="1400" b="1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. 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𝑻𝑫𝑮</m:t>
                          </m:r>
                        </m:e>
                        <m:sub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𝒔𝒑</m:t>
                          </m:r>
                        </m:sub>
                      </m:sSub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𝒕𝒘𝒆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𝒕𝒘𝒄𝒆</m:t>
                              </m:r>
                            </m:e>
                          </m:d>
                        </m:e>
                        <m:sup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  <m:sup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𝒃𝒑</m:t>
                      </m:r>
                    </m:oMath>
                  </m:oMathPara>
                </a14:m>
                <a:endParaRPr lang="en-US" sz="1400" b="1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. 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𝑻𝑫𝑮</m:t>
                          </m:r>
                        </m:e>
                        <m:sub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𝒔𝒑</m:t>
                          </m:r>
                        </m:sub>
                      </m:sSub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𝒕𝒘𝒆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𝒕𝒘𝒄𝒆</m:t>
                          </m:r>
                        </m:e>
                      </m:d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  <m:sup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𝒃𝒑</m:t>
                      </m:r>
                    </m:oMath>
                  </m:oMathPara>
                </a14:m>
                <a:endParaRPr lang="en-US" sz="1400" b="1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𝑻𝑫𝑮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𝒔𝒑</m:t>
                          </m:r>
                        </m:sub>
                      </m:sSub>
                      <m:r>
                        <a:rPr lang="en-US" sz="1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𝐏𝟏</m:t>
                      </m:r>
                      <m:r>
                        <a:rPr lang="en-US" sz="1400" b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𝐏𝟐</m:t>
                              </m:r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1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𝐏𝟑</m:t>
                      </m:r>
                      <m:r>
                        <a:rPr lang="en-US" sz="1400" b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𝑻𝒆𝒎𝒑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𝒕𝒘</m:t>
                              </m:r>
                            </m:sub>
                          </m:sSub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1400" b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𝐛𝐩</m:t>
                      </m:r>
                    </m:oMath>
                  </m:oMathPara>
                </a14:m>
                <a:endParaRPr lang="en-US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279BE9-22B9-F727-8FFC-E1F9B6D97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16" y="3522386"/>
                <a:ext cx="6762877" cy="2061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D90BE0D-5D2C-E335-5AFD-F155D27AC89B}"/>
                  </a:ext>
                </a:extLst>
              </p:cNvPr>
              <p:cNvSpPr/>
              <p:nvPr/>
            </p:nvSpPr>
            <p:spPr>
              <a:xfrm>
                <a:off x="893515" y="5518593"/>
                <a:ext cx="4607298" cy="665310"/>
              </a:xfrm>
              <a:prstGeom prst="rect">
                <a:avLst/>
              </a:prstGeom>
              <a:solidFill>
                <a:srgbClr val="D8D8D8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𝑇𝐷𝐺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𝑇𝐷𝐺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𝑠𝑝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𝑒𝑛𝑡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𝑇𝐷𝐺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𝑝h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𝑝h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𝑒𝑛𝑡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𝑝h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D90BE0D-5D2C-E335-5AFD-F155D27AC8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15" y="5518593"/>
                <a:ext cx="4607298" cy="665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36ED6EB-1E0D-C13A-7AE5-C8398FD74EB5}"/>
              </a:ext>
            </a:extLst>
          </p:cNvPr>
          <p:cNvSpPr txBox="1"/>
          <p:nvPr/>
        </p:nvSpPr>
        <p:spPr>
          <a:xfrm>
            <a:off x="893517" y="3209446"/>
            <a:ext cx="331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+mn-lt"/>
              </a:rPr>
              <a:t>TDG production equations:</a:t>
            </a:r>
            <a:endParaRPr lang="en-US" b="1" dirty="0">
              <a:latin typeface="+mn-lt"/>
            </a:endParaRPr>
          </a:p>
        </p:txBody>
      </p:sp>
      <p:pic>
        <p:nvPicPr>
          <p:cNvPr id="43" name="Picture 2" descr="Image result for Spillway powerhouse figure">
            <a:extLst>
              <a:ext uri="{FF2B5EF4-FFF2-40B4-BE49-F238E27FC236}">
                <a16:creationId xmlns:a16="http://schemas.microsoft.com/office/drawing/2014/main" id="{DB251D67-0443-9EFA-A9F8-A80A7B63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22" y="3522529"/>
            <a:ext cx="4086655" cy="20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losureMay01-1800">
            <a:extLst>
              <a:ext uri="{FF2B5EF4-FFF2-40B4-BE49-F238E27FC236}">
                <a16:creationId xmlns:a16="http://schemas.microsoft.com/office/drawing/2014/main" id="{95150B86-D021-39DE-78C4-E1CF6AE1A5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7792800" y="1082331"/>
            <a:ext cx="3886200" cy="2182813"/>
          </a:xfr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66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Sediment Compartment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BECC-4F6C-5D4F-02EC-80495725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0" y="1045246"/>
            <a:ext cx="6254459" cy="5381794"/>
          </a:xfrm>
          <a:noFill/>
        </p:spPr>
        <p:txBody>
          <a:bodyPr wrap="square">
            <a:spAutoFit/>
          </a:bodyPr>
          <a:lstStyle/>
          <a:p>
            <a:pPr marL="228600" indent="-342900">
              <a:lnSpc>
                <a:spcPct val="107000"/>
              </a:lnSpc>
              <a:spcBef>
                <a:spcPct val="0"/>
              </a:spcBef>
            </a:pPr>
            <a:r>
              <a:rPr lang="en-US" sz="28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Zero order sediment fluxes</a:t>
            </a:r>
          </a:p>
          <a:p>
            <a:pPr marL="625475" lvl="1">
              <a:spcBef>
                <a:spcPct val="0"/>
              </a:spcBef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Directly specify nutrient releases, with temperature adjustment</a:t>
            </a:r>
          </a:p>
          <a:p>
            <a:pPr marL="625475" lvl="1">
              <a:spcBef>
                <a:spcPct val="0"/>
              </a:spcBef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Available in almost all water quality models </a:t>
            </a:r>
          </a:p>
          <a:p>
            <a:pPr marL="914400" lvl="2">
              <a:spcBef>
                <a:spcPct val="0"/>
              </a:spcBef>
            </a:pPr>
            <a:endParaRPr lang="en-US" sz="2000" b="0" dirty="0">
              <a:solidFill>
                <a:schemeClr val="tx1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228600" indent="-342900">
              <a:lnSpc>
                <a:spcPct val="107000"/>
              </a:lnSpc>
              <a:spcBef>
                <a:spcPct val="0"/>
              </a:spcBef>
            </a:pPr>
            <a:r>
              <a:rPr lang="en-US" sz="28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First order sediment fluxes</a:t>
            </a:r>
          </a:p>
          <a:p>
            <a:pPr marL="625475" lvl="1">
              <a:spcBef>
                <a:spcPct val="0"/>
              </a:spcBef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Link fluxes to organic matter</a:t>
            </a:r>
          </a:p>
          <a:p>
            <a:pPr marL="625475" lvl="1">
              <a:spcBef>
                <a:spcPct val="0"/>
              </a:spcBef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Limited application</a:t>
            </a:r>
          </a:p>
          <a:p>
            <a:pPr marL="914400" lvl="2">
              <a:spcBef>
                <a:spcPct val="0"/>
              </a:spcBef>
            </a:pPr>
            <a:endParaRPr lang="en-US" sz="2000" b="0" dirty="0">
              <a:solidFill>
                <a:schemeClr val="tx1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228600" indent="-342900">
              <a:lnSpc>
                <a:spcPct val="107000"/>
              </a:lnSpc>
              <a:spcBef>
                <a:spcPct val="0"/>
              </a:spcBef>
            </a:pPr>
            <a:r>
              <a:rPr lang="en-US" sz="28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Sediment diagenesis modeling</a:t>
            </a:r>
          </a:p>
          <a:p>
            <a:pPr marL="625475" lvl="1">
              <a:spcBef>
                <a:spcPct val="0"/>
              </a:spcBef>
            </a:pPr>
            <a:r>
              <a:rPr lang="en-US" sz="2200" b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rPr>
              <a:t>Directly simulate the reactions in the sediment layer</a:t>
            </a:r>
          </a:p>
          <a:p>
            <a:pPr marL="914400" lvl="2">
              <a:spcBef>
                <a:spcPct val="0"/>
              </a:spcBef>
            </a:pPr>
            <a:endParaRPr lang="en-US" sz="2000" b="0" dirty="0">
              <a:solidFill>
                <a:schemeClr val="tx1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914400" lvl="2">
              <a:spcBef>
                <a:spcPct val="0"/>
              </a:spcBef>
            </a:pPr>
            <a:endParaRPr lang="en-US" sz="2000" b="0" dirty="0">
              <a:solidFill>
                <a:schemeClr val="tx1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>
              <a:lnSpc>
                <a:spcPct val="107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5289B4C-D6FF-785E-00D8-9E0B3B27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94" y="3163155"/>
            <a:ext cx="4582892" cy="2995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5BDB28-E409-15B3-534C-34AB7EE5B11D}"/>
              </a:ext>
            </a:extLst>
          </p:cNvPr>
          <p:cNvSpPr txBox="1"/>
          <p:nvPr/>
        </p:nvSpPr>
        <p:spPr>
          <a:xfrm>
            <a:off x="9215050" y="6093958"/>
            <a:ext cx="2110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Courtesy of Steven Chapra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71E80-68A9-B39A-B691-A6B72FC6DD2F}"/>
              </a:ext>
            </a:extLst>
          </p:cNvPr>
          <p:cNvGrpSpPr/>
          <p:nvPr/>
        </p:nvGrpSpPr>
        <p:grpSpPr>
          <a:xfrm>
            <a:off x="6616694" y="162179"/>
            <a:ext cx="4760138" cy="2906122"/>
            <a:chOff x="914400" y="1309818"/>
            <a:chExt cx="6346850" cy="3874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7DEA1-DF10-3D4F-F5D6-011B3828BB96}"/>
                </a:ext>
              </a:extLst>
            </p:cNvPr>
            <p:cNvSpPr txBox="1"/>
            <p:nvPr/>
          </p:nvSpPr>
          <p:spPr>
            <a:xfrm>
              <a:off x="1280160" y="2764552"/>
              <a:ext cx="156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Water Column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2E78D6-6826-77EE-0563-BD1B00129131}"/>
                </a:ext>
              </a:extLst>
            </p:cNvPr>
            <p:cNvSpPr txBox="1"/>
            <p:nvPr/>
          </p:nvSpPr>
          <p:spPr>
            <a:xfrm>
              <a:off x="1280356" y="3971560"/>
              <a:ext cx="2304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Active Sediment Layer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76E-CE93-B836-1B53-75D73948D2D8}"/>
                </a:ext>
              </a:extLst>
            </p:cNvPr>
            <p:cNvSpPr txBox="1"/>
            <p:nvPr/>
          </p:nvSpPr>
          <p:spPr>
            <a:xfrm>
              <a:off x="1316736" y="4589780"/>
              <a:ext cx="17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Deep Sediments</a:t>
              </a:r>
            </a:p>
          </p:txBody>
        </p:sp>
        <p:sp>
          <p:nvSpPr>
            <p:cNvPr id="8" name="Rectangle 96">
              <a:extLst>
                <a:ext uri="{FF2B5EF4-FFF2-40B4-BE49-F238E27FC236}">
                  <a16:creationId xmlns:a16="http://schemas.microsoft.com/office/drawing/2014/main" id="{CED2E1C3-54FF-33E0-2C8F-1D258B22E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736" y="1835265"/>
              <a:ext cx="10695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350" dirty="0"/>
                <a:t>Surface cell</a:t>
              </a:r>
            </a:p>
          </p:txBody>
        </p:sp>
        <p:sp>
          <p:nvSpPr>
            <p:cNvPr id="9" name="Rectangle 98">
              <a:extLst>
                <a:ext uri="{FF2B5EF4-FFF2-40B4-BE49-F238E27FC236}">
                  <a16:creationId xmlns:a16="http://schemas.microsoft.com/office/drawing/2014/main" id="{B98833F2-E42F-312A-8506-6A638EF4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285" y="3700202"/>
              <a:ext cx="10733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350" dirty="0"/>
                <a:t>Bottom cell</a:t>
              </a: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67A48EE1-01A6-5A46-6128-A8893134C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976" y="1828800"/>
              <a:ext cx="20116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3BAFB94F-2872-987F-C69F-B8DD47CFF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029385"/>
              <a:ext cx="31089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BAE1905F-86EB-CEDF-BEA0-AB339F21A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325112"/>
              <a:ext cx="31089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D4C2D25-74E7-5E7B-C1EA-409B31691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5184648"/>
              <a:ext cx="3108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8E1F5B2F-8772-5B58-0EC7-E397D0727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008" y="1834825"/>
              <a:ext cx="0" cy="2194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Line 39">
              <a:extLst>
                <a:ext uri="{FF2B5EF4-FFF2-40B4-BE49-F238E27FC236}">
                  <a16:creationId xmlns:a16="http://schemas.microsoft.com/office/drawing/2014/main" id="{0C4EDE0E-3499-BD32-BC6D-59D46C261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008" y="3992809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17B9FB9C-0A21-0F49-B9CB-84ECC3C8D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008" y="4358569"/>
              <a:ext cx="0" cy="822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85F91CB-1CC2-FF41-647B-729A36221372}"/>
                </a:ext>
              </a:extLst>
            </p:cNvPr>
            <p:cNvSpPr/>
            <p:nvPr/>
          </p:nvSpPr>
          <p:spPr>
            <a:xfrm>
              <a:off x="2194560" y="1527930"/>
              <a:ext cx="1280160" cy="1005412"/>
            </a:xfrm>
            <a:prstGeom prst="arc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B3E65F-0370-76AA-D78D-4A98A895C058}"/>
                </a:ext>
              </a:extLst>
            </p:cNvPr>
            <p:cNvSpPr txBox="1"/>
            <p:nvPr/>
          </p:nvSpPr>
          <p:spPr>
            <a:xfrm>
              <a:off x="2194560" y="1309818"/>
              <a:ext cx="671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Area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CE7DF71C-F8F8-47EC-C32C-BC4E59D47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648" y="3581352"/>
              <a:ext cx="2103120" cy="4659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DDFB2175-23EF-7678-FE2D-111C1881D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648" y="4047292"/>
              <a:ext cx="2103120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93C6DAF4-A51A-849C-60B2-3B0E7FB16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648" y="4332160"/>
              <a:ext cx="2103120" cy="852488"/>
            </a:xfrm>
            <a:prstGeom prst="rect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B264C0B3-4C0B-1773-0718-386BE757B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024" y="2450140"/>
              <a:ext cx="2944368" cy="6858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1015F163-E822-E5F6-9326-5D2C8A837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113" y="2020372"/>
              <a:ext cx="3806647" cy="4572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21A7F15-7D84-71BC-BCFB-0B531669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792" y="1828348"/>
              <a:ext cx="4353458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5A293EC-1218-AF3B-99AA-288EB2DA4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768" y="3136392"/>
              <a:ext cx="2468880" cy="4572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AF8291DB-A3EE-C8A5-70D0-CCA198343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792" y="3883081"/>
              <a:ext cx="0" cy="3958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77FCEEC2-51E8-86B8-C6D3-F1BA3B023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2544" y="2932105"/>
              <a:ext cx="0" cy="3958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" name="Line 39">
              <a:extLst>
                <a:ext uri="{FF2B5EF4-FFF2-40B4-BE49-F238E27FC236}">
                  <a16:creationId xmlns:a16="http://schemas.microsoft.com/office/drawing/2014/main" id="{2576EE65-04EE-B51A-237F-13D746701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2544" y="2383465"/>
              <a:ext cx="0" cy="3958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" name="Line 39">
              <a:extLst>
                <a:ext uri="{FF2B5EF4-FFF2-40B4-BE49-F238E27FC236}">
                  <a16:creationId xmlns:a16="http://schemas.microsoft.com/office/drawing/2014/main" id="{0432426F-621D-E093-57A3-75DC48EA5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121" y="1907977"/>
              <a:ext cx="0" cy="3958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" name="Line 39">
              <a:extLst>
                <a:ext uri="{FF2B5EF4-FFF2-40B4-BE49-F238E27FC236}">
                  <a16:creationId xmlns:a16="http://schemas.microsoft.com/office/drawing/2014/main" id="{66A15BAE-9F24-E978-F335-528207CAD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121" y="3444169"/>
              <a:ext cx="0" cy="3958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" name="Line 39">
              <a:extLst>
                <a:ext uri="{FF2B5EF4-FFF2-40B4-BE49-F238E27FC236}">
                  <a16:creationId xmlns:a16="http://schemas.microsoft.com/office/drawing/2014/main" id="{37EF9757-4BEB-2FD5-8A87-C1E388A45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121" y="3874412"/>
              <a:ext cx="0" cy="3657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" name="Line 39">
              <a:extLst>
                <a:ext uri="{FF2B5EF4-FFF2-40B4-BE49-F238E27FC236}">
                  <a16:creationId xmlns:a16="http://schemas.microsoft.com/office/drawing/2014/main" id="{EA7002AD-B6B0-0FC0-1242-2F3641D78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121" y="4276748"/>
              <a:ext cx="0" cy="3958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pic>
          <p:nvPicPr>
            <p:cNvPr id="34" name="Picture 3" descr="C:\Users\q0hectes\AppData\Local\Microsoft\Windows\Temporary Internet Files\Content.IE5\5RIMDWWB\Cycle02-Transparent-Blue[1].png">
              <a:extLst>
                <a:ext uri="{FF2B5EF4-FFF2-40B4-BE49-F238E27FC236}">
                  <a16:creationId xmlns:a16="http://schemas.microsoft.com/office/drawing/2014/main" id="{66774798-8CB5-44A6-4F47-1645E5DAED9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1816" y="3621040"/>
              <a:ext cx="658368" cy="320024"/>
            </a:xfrm>
            <a:prstGeom prst="rect">
              <a:avLst/>
            </a:prstGeom>
            <a:noFill/>
          </p:spPr>
        </p:pic>
        <p:pic>
          <p:nvPicPr>
            <p:cNvPr id="35" name="Picture 3" descr="C:\Users\q0hectes\AppData\Local\Microsoft\Windows\Temporary Internet Files\Content.IE5\5RIMDWWB\Cycle02-Transparent-Blue[1].png">
              <a:extLst>
                <a:ext uri="{FF2B5EF4-FFF2-40B4-BE49-F238E27FC236}">
                  <a16:creationId xmlns:a16="http://schemas.microsoft.com/office/drawing/2014/main" id="{ECB803A0-C2AD-CFC2-8307-13EA9E2C098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1816" y="3179453"/>
              <a:ext cx="658368" cy="322699"/>
            </a:xfrm>
            <a:prstGeom prst="rect">
              <a:avLst/>
            </a:prstGeom>
            <a:noFill/>
          </p:spPr>
        </p:pic>
        <p:pic>
          <p:nvPicPr>
            <p:cNvPr id="36" name="Picture 3" descr="C:\Users\q0hectes\AppData\Local\Microsoft\Windows\Temporary Internet Files\Content.IE5\5RIMDWWB\Cycle02-Transparent-Blue[1].png">
              <a:extLst>
                <a:ext uri="{FF2B5EF4-FFF2-40B4-BE49-F238E27FC236}">
                  <a16:creationId xmlns:a16="http://schemas.microsoft.com/office/drawing/2014/main" id="{4B4F6768-9A58-78DD-8DD1-E5C2A8321A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4608" y="2630813"/>
              <a:ext cx="658368" cy="322699"/>
            </a:xfrm>
            <a:prstGeom prst="rect">
              <a:avLst/>
            </a:prstGeom>
            <a:noFill/>
          </p:spPr>
        </p:pic>
        <p:pic>
          <p:nvPicPr>
            <p:cNvPr id="37" name="Picture 3" descr="C:\Users\q0hectes\AppData\Local\Microsoft\Windows\Temporary Internet Files\Content.IE5\5RIMDWWB\Cycle02-Transparent-Blue[1].png">
              <a:extLst>
                <a:ext uri="{FF2B5EF4-FFF2-40B4-BE49-F238E27FC236}">
                  <a16:creationId xmlns:a16="http://schemas.microsoft.com/office/drawing/2014/main" id="{6D432741-22F5-4A5A-4729-56B0D021CE9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4608" y="2118749"/>
              <a:ext cx="658368" cy="322699"/>
            </a:xfrm>
            <a:prstGeom prst="rect">
              <a:avLst/>
            </a:prstGeom>
            <a:noFill/>
          </p:spPr>
        </p:pic>
        <p:pic>
          <p:nvPicPr>
            <p:cNvPr id="38" name="Picture 3" descr="C:\Users\q0hectes\AppData\Local\Microsoft\Windows\Temporary Internet Files\Content.IE5\5RIMDWWB\Cycle02-Transparent-Blue[1].png">
              <a:extLst>
                <a:ext uri="{FF2B5EF4-FFF2-40B4-BE49-F238E27FC236}">
                  <a16:creationId xmlns:a16="http://schemas.microsoft.com/office/drawing/2014/main" id="{8B1F2FF3-69F9-33BC-0727-6ED14477049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4608" y="1834130"/>
              <a:ext cx="658368" cy="241558"/>
            </a:xfrm>
            <a:prstGeom prst="rect">
              <a:avLst/>
            </a:prstGeom>
            <a:noFill/>
          </p:spPr>
        </p:pic>
        <p:sp>
          <p:nvSpPr>
            <p:cNvPr id="39" name="Rectangle 6">
              <a:extLst>
                <a:ext uri="{FF2B5EF4-FFF2-40B4-BE49-F238E27FC236}">
                  <a16:creationId xmlns:a16="http://schemas.microsoft.com/office/drawing/2014/main" id="{B29822E3-38F7-4858-E70A-D16CAAA40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706" y="2048256"/>
              <a:ext cx="273406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6CD2DA6F-867C-78E0-0B9D-8EAD1DF9C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112" y="2478024"/>
              <a:ext cx="441655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22059A75-C4DD-1B5F-078C-51629F70D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024" y="3140075"/>
              <a:ext cx="231343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42" name="Rectangle 6">
              <a:extLst>
                <a:ext uri="{FF2B5EF4-FFF2-40B4-BE49-F238E27FC236}">
                  <a16:creationId xmlns:a16="http://schemas.microsoft.com/office/drawing/2014/main" id="{34879EC3-1B27-C3BC-7BFE-0919CA1C2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768" y="3602736"/>
              <a:ext cx="182880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533336BD-9A1E-25FD-4761-4270048E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16" y="2048256"/>
              <a:ext cx="273406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F1F6A31F-8D67-2C34-D461-A9DEA0242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392" y="2478024"/>
              <a:ext cx="420624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F8335829-3732-037B-2CA0-A7F4CB080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648" y="3140075"/>
              <a:ext cx="231343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1C31E77C-03A6-5C28-A432-6FBB37329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339" y="3602736"/>
              <a:ext cx="182880" cy="28892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95AFF4FB-E04B-E56E-12CE-D889F77BE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2320" y="1877770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939D8881-1A8B-D5FD-0B8E-033B56197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3136" y="2294692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Line 39">
              <a:extLst>
                <a:ext uri="{FF2B5EF4-FFF2-40B4-BE49-F238E27FC236}">
                  <a16:creationId xmlns:a16="http://schemas.microsoft.com/office/drawing/2014/main" id="{8401394B-2DEA-FA2A-2170-01D936EE2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7376" y="2953512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BA3191B6-D519-6F57-0188-B443FF462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4496" y="3429000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Line 39">
              <a:extLst>
                <a:ext uri="{FF2B5EF4-FFF2-40B4-BE49-F238E27FC236}">
                  <a16:creationId xmlns:a16="http://schemas.microsoft.com/office/drawing/2014/main" id="{9E513A9A-6825-0C90-EEE4-FFFE2C3FD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5808" y="1892808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Line 39">
              <a:extLst>
                <a:ext uri="{FF2B5EF4-FFF2-40B4-BE49-F238E27FC236}">
                  <a16:creationId xmlns:a16="http://schemas.microsoft.com/office/drawing/2014/main" id="{5649D12C-D9BF-A18A-23B8-84655E86C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568" y="2309730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9E5DA275-262A-E28C-3317-0B6EA5743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752" y="2968550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Line 39">
              <a:extLst>
                <a:ext uri="{FF2B5EF4-FFF2-40B4-BE49-F238E27FC236}">
                  <a16:creationId xmlns:a16="http://schemas.microsoft.com/office/drawing/2014/main" id="{26141DE1-F8B7-2C56-9CDA-ED8C9890F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208" y="3444038"/>
              <a:ext cx="0" cy="365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18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ＭＳ Ｐゴシック"/>
                <a:cs typeface="Arial"/>
              </a:rPr>
              <a:t>Sediment Diagenesis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99DE5-8990-948D-268E-7A8A6568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57" y="1109639"/>
            <a:ext cx="6677505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Inputs: csv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Outputs: Bottom layer and averaged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Improve the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SOD and sediment fluxes for all water column layers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initial conditions for NO3 in sediment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sediment POM (POC, PON and POP) computation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the correction for calculating SD_W12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a correction for PO4 partitioning coefficient in layer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Add partitioning of sediment NH4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+mn-lt"/>
              </a:rPr>
              <a:t>Modify the numerical solution for CH4</a:t>
            </a:r>
          </a:p>
          <a:p>
            <a:pPr>
              <a:buClr>
                <a:srgbClr val="FF0000"/>
              </a:buClr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7" name="Picture 3277">
            <a:extLst>
              <a:ext uri="{FF2B5EF4-FFF2-40B4-BE49-F238E27FC236}">
                <a16:creationId xmlns:a16="http://schemas.microsoft.com/office/drawing/2014/main" id="{A3EF9EB3-1AD2-C99F-0715-5383F025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43" y="4031974"/>
            <a:ext cx="2892332" cy="16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4D156-B30D-6182-72E0-FC0EC1C074C5}"/>
              </a:ext>
            </a:extLst>
          </p:cNvPr>
          <p:cNvGrpSpPr/>
          <p:nvPr/>
        </p:nvGrpSpPr>
        <p:grpSpPr>
          <a:xfrm>
            <a:off x="6988627" y="1690143"/>
            <a:ext cx="4817220" cy="2039962"/>
            <a:chOff x="785931" y="1745673"/>
            <a:chExt cx="7831547" cy="4277276"/>
          </a:xfrm>
        </p:grpSpPr>
        <p:sp>
          <p:nvSpPr>
            <p:cNvPr id="5" name="Freeform 451">
              <a:extLst>
                <a:ext uri="{FF2B5EF4-FFF2-40B4-BE49-F238E27FC236}">
                  <a16:creationId xmlns:a16="http://schemas.microsoft.com/office/drawing/2014/main" id="{E6DB45B3-8EAB-E076-5083-94A0A3B9CE9F}"/>
                </a:ext>
              </a:extLst>
            </p:cNvPr>
            <p:cNvSpPr/>
            <p:nvPr/>
          </p:nvSpPr>
          <p:spPr>
            <a:xfrm>
              <a:off x="785931" y="1745673"/>
              <a:ext cx="7831547" cy="4277276"/>
            </a:xfrm>
            <a:custGeom>
              <a:avLst/>
              <a:gdLst>
                <a:gd name="connsiteX0" fmla="*/ 0 w 7831547"/>
                <a:gd name="connsiteY0" fmla="*/ 332509 h 4277276"/>
                <a:gd name="connsiteX1" fmla="*/ 340066 w 7831547"/>
                <a:gd name="connsiteY1" fmla="*/ 355180 h 4277276"/>
                <a:gd name="connsiteX2" fmla="*/ 483649 w 7831547"/>
                <a:gd name="connsiteY2" fmla="*/ 408079 h 4277276"/>
                <a:gd name="connsiteX3" fmla="*/ 914400 w 7831547"/>
                <a:gd name="connsiteY3" fmla="*/ 612119 h 4277276"/>
                <a:gd name="connsiteX4" fmla="*/ 1088211 w 7831547"/>
                <a:gd name="connsiteY4" fmla="*/ 748145 h 4277276"/>
                <a:gd name="connsiteX5" fmla="*/ 1292251 w 7831547"/>
                <a:gd name="connsiteY5" fmla="*/ 1035312 h 4277276"/>
                <a:gd name="connsiteX6" fmla="*/ 1466062 w 7831547"/>
                <a:gd name="connsiteY6" fmla="*/ 1398049 h 4277276"/>
                <a:gd name="connsiteX7" fmla="*/ 1541633 w 7831547"/>
                <a:gd name="connsiteY7" fmla="*/ 1556747 h 4277276"/>
                <a:gd name="connsiteX8" fmla="*/ 1647431 w 7831547"/>
                <a:gd name="connsiteY8" fmla="*/ 1927041 h 4277276"/>
                <a:gd name="connsiteX9" fmla="*/ 1700330 w 7831547"/>
                <a:gd name="connsiteY9" fmla="*/ 2047953 h 4277276"/>
                <a:gd name="connsiteX10" fmla="*/ 1738115 w 7831547"/>
                <a:gd name="connsiteY10" fmla="*/ 2191537 h 4277276"/>
                <a:gd name="connsiteX11" fmla="*/ 1806129 w 7831547"/>
                <a:gd name="connsiteY11" fmla="*/ 2365348 h 4277276"/>
                <a:gd name="connsiteX12" fmla="*/ 1813686 w 7831547"/>
                <a:gd name="connsiteY12" fmla="*/ 2388020 h 4277276"/>
                <a:gd name="connsiteX13" fmla="*/ 2063067 w 7831547"/>
                <a:gd name="connsiteY13" fmla="*/ 2856555 h 4277276"/>
                <a:gd name="connsiteX14" fmla="*/ 2244436 w 7831547"/>
                <a:gd name="connsiteY14" fmla="*/ 3173950 h 4277276"/>
                <a:gd name="connsiteX15" fmla="*/ 2251993 w 7831547"/>
                <a:gd name="connsiteY15" fmla="*/ 3196621 h 4277276"/>
                <a:gd name="connsiteX16" fmla="*/ 2357791 w 7831547"/>
                <a:gd name="connsiteY16" fmla="*/ 3325091 h 4277276"/>
                <a:gd name="connsiteX17" fmla="*/ 2569388 w 7831547"/>
                <a:gd name="connsiteY17" fmla="*/ 3597144 h 4277276"/>
                <a:gd name="connsiteX18" fmla="*/ 2592059 w 7831547"/>
                <a:gd name="connsiteY18" fmla="*/ 3612258 h 4277276"/>
                <a:gd name="connsiteX19" fmla="*/ 2712971 w 7831547"/>
                <a:gd name="connsiteY19" fmla="*/ 3702942 h 4277276"/>
                <a:gd name="connsiteX20" fmla="*/ 2826327 w 7831547"/>
                <a:gd name="connsiteY20" fmla="*/ 3808740 h 4277276"/>
                <a:gd name="connsiteX21" fmla="*/ 3158836 w 7831547"/>
                <a:gd name="connsiteY21" fmla="*/ 4043008 h 4277276"/>
                <a:gd name="connsiteX22" fmla="*/ 3347762 w 7831547"/>
                <a:gd name="connsiteY22" fmla="*/ 4080793 h 4277276"/>
                <a:gd name="connsiteX23" fmla="*/ 4027894 w 7831547"/>
                <a:gd name="connsiteY23" fmla="*/ 4239491 h 4277276"/>
                <a:gd name="connsiteX24" fmla="*/ 4239490 w 7831547"/>
                <a:gd name="connsiteY24" fmla="*/ 4262162 h 4277276"/>
                <a:gd name="connsiteX25" fmla="*/ 4473758 w 7831547"/>
                <a:gd name="connsiteY25" fmla="*/ 4269719 h 4277276"/>
                <a:gd name="connsiteX26" fmla="*/ 4655127 w 7831547"/>
                <a:gd name="connsiteY26" fmla="*/ 4277276 h 4277276"/>
                <a:gd name="connsiteX27" fmla="*/ 4844052 w 7831547"/>
                <a:gd name="connsiteY27" fmla="*/ 4269719 h 4277276"/>
                <a:gd name="connsiteX28" fmla="*/ 4949851 w 7831547"/>
                <a:gd name="connsiteY28" fmla="*/ 4254605 h 4277276"/>
                <a:gd name="connsiteX29" fmla="*/ 5010307 w 7831547"/>
                <a:gd name="connsiteY29" fmla="*/ 4247048 h 4277276"/>
                <a:gd name="connsiteX30" fmla="*/ 5063206 w 7831547"/>
                <a:gd name="connsiteY30" fmla="*/ 4231934 h 4277276"/>
                <a:gd name="connsiteX31" fmla="*/ 5176562 w 7831547"/>
                <a:gd name="connsiteY31" fmla="*/ 4216820 h 4277276"/>
                <a:gd name="connsiteX32" fmla="*/ 5199233 w 7831547"/>
                <a:gd name="connsiteY32" fmla="*/ 4194148 h 4277276"/>
                <a:gd name="connsiteX33" fmla="*/ 5244575 w 7831547"/>
                <a:gd name="connsiteY33" fmla="*/ 4156363 h 4277276"/>
                <a:gd name="connsiteX34" fmla="*/ 5312588 w 7831547"/>
                <a:gd name="connsiteY34" fmla="*/ 4118578 h 4277276"/>
                <a:gd name="connsiteX35" fmla="*/ 5425943 w 7831547"/>
                <a:gd name="connsiteY35" fmla="*/ 4058122 h 4277276"/>
                <a:gd name="connsiteX36" fmla="*/ 5463729 w 7831547"/>
                <a:gd name="connsiteY36" fmla="*/ 4020337 h 4277276"/>
                <a:gd name="connsiteX37" fmla="*/ 5592198 w 7831547"/>
                <a:gd name="connsiteY37" fmla="*/ 3922096 h 4277276"/>
                <a:gd name="connsiteX38" fmla="*/ 5660211 w 7831547"/>
                <a:gd name="connsiteY38" fmla="*/ 3838968 h 4277276"/>
                <a:gd name="connsiteX39" fmla="*/ 5713110 w 7831547"/>
                <a:gd name="connsiteY39" fmla="*/ 3786069 h 4277276"/>
                <a:gd name="connsiteX40" fmla="*/ 5728224 w 7831547"/>
                <a:gd name="connsiteY40" fmla="*/ 3748284 h 4277276"/>
                <a:gd name="connsiteX41" fmla="*/ 5796238 w 7831547"/>
                <a:gd name="connsiteY41" fmla="*/ 3672714 h 4277276"/>
                <a:gd name="connsiteX42" fmla="*/ 5849137 w 7831547"/>
                <a:gd name="connsiteY42" fmla="*/ 3574472 h 4277276"/>
                <a:gd name="connsiteX43" fmla="*/ 5894479 w 7831547"/>
                <a:gd name="connsiteY43" fmla="*/ 3438446 h 4277276"/>
                <a:gd name="connsiteX44" fmla="*/ 5902036 w 7831547"/>
                <a:gd name="connsiteY44" fmla="*/ 3370433 h 4277276"/>
                <a:gd name="connsiteX45" fmla="*/ 5909593 w 7831547"/>
                <a:gd name="connsiteY45" fmla="*/ 3287306 h 4277276"/>
                <a:gd name="connsiteX46" fmla="*/ 5954935 w 7831547"/>
                <a:gd name="connsiteY46" fmla="*/ 3226849 h 4277276"/>
                <a:gd name="connsiteX47" fmla="*/ 5992720 w 7831547"/>
                <a:gd name="connsiteY47" fmla="*/ 3143722 h 4277276"/>
                <a:gd name="connsiteX48" fmla="*/ 6053176 w 7831547"/>
                <a:gd name="connsiteY48" fmla="*/ 2992582 h 4277276"/>
                <a:gd name="connsiteX49" fmla="*/ 6098519 w 7831547"/>
                <a:gd name="connsiteY49" fmla="*/ 2917011 h 4277276"/>
                <a:gd name="connsiteX50" fmla="*/ 6128747 w 7831547"/>
                <a:gd name="connsiteY50" fmla="*/ 2848998 h 4277276"/>
                <a:gd name="connsiteX51" fmla="*/ 6158975 w 7831547"/>
                <a:gd name="connsiteY51" fmla="*/ 2803656 h 4277276"/>
                <a:gd name="connsiteX52" fmla="*/ 6219431 w 7831547"/>
                <a:gd name="connsiteY52" fmla="*/ 2697858 h 4277276"/>
                <a:gd name="connsiteX53" fmla="*/ 6287444 w 7831547"/>
                <a:gd name="connsiteY53" fmla="*/ 2576945 h 4277276"/>
                <a:gd name="connsiteX54" fmla="*/ 6325229 w 7831547"/>
                <a:gd name="connsiteY54" fmla="*/ 2493818 h 4277276"/>
                <a:gd name="connsiteX55" fmla="*/ 6355457 w 7831547"/>
                <a:gd name="connsiteY55" fmla="*/ 2478704 h 4277276"/>
                <a:gd name="connsiteX56" fmla="*/ 6378129 w 7831547"/>
                <a:gd name="connsiteY56" fmla="*/ 2463590 h 4277276"/>
                <a:gd name="connsiteX57" fmla="*/ 6415914 w 7831547"/>
                <a:gd name="connsiteY57" fmla="*/ 2410691 h 4277276"/>
                <a:gd name="connsiteX58" fmla="*/ 6476370 w 7831547"/>
                <a:gd name="connsiteY58" fmla="*/ 2289778 h 4277276"/>
                <a:gd name="connsiteX59" fmla="*/ 6499041 w 7831547"/>
                <a:gd name="connsiteY59" fmla="*/ 2214208 h 4277276"/>
                <a:gd name="connsiteX60" fmla="*/ 6536826 w 7831547"/>
                <a:gd name="connsiteY60" fmla="*/ 2161309 h 4277276"/>
                <a:gd name="connsiteX61" fmla="*/ 6582168 w 7831547"/>
                <a:gd name="connsiteY61" fmla="*/ 2070625 h 4277276"/>
                <a:gd name="connsiteX62" fmla="*/ 6612396 w 7831547"/>
                <a:gd name="connsiteY62" fmla="*/ 2010168 h 4277276"/>
                <a:gd name="connsiteX63" fmla="*/ 6703081 w 7831547"/>
                <a:gd name="connsiteY63" fmla="*/ 1806129 h 4277276"/>
                <a:gd name="connsiteX64" fmla="*/ 6793765 w 7831547"/>
                <a:gd name="connsiteY64" fmla="*/ 1685216 h 4277276"/>
                <a:gd name="connsiteX65" fmla="*/ 6861778 w 7831547"/>
                <a:gd name="connsiteY65" fmla="*/ 1617203 h 4277276"/>
                <a:gd name="connsiteX66" fmla="*/ 7012919 w 7831547"/>
                <a:gd name="connsiteY66" fmla="*/ 1549190 h 4277276"/>
                <a:gd name="connsiteX67" fmla="*/ 7111160 w 7831547"/>
                <a:gd name="connsiteY67" fmla="*/ 1496291 h 4277276"/>
                <a:gd name="connsiteX68" fmla="*/ 7141388 w 7831547"/>
                <a:gd name="connsiteY68" fmla="*/ 1466063 h 4277276"/>
                <a:gd name="connsiteX69" fmla="*/ 7194287 w 7831547"/>
                <a:gd name="connsiteY69" fmla="*/ 1375378 h 4277276"/>
                <a:gd name="connsiteX70" fmla="*/ 7201844 w 7831547"/>
                <a:gd name="connsiteY70" fmla="*/ 1337593 h 4277276"/>
                <a:gd name="connsiteX71" fmla="*/ 7209401 w 7831547"/>
                <a:gd name="connsiteY71" fmla="*/ 1231795 h 4277276"/>
                <a:gd name="connsiteX72" fmla="*/ 7232072 w 7831547"/>
                <a:gd name="connsiteY72" fmla="*/ 1148667 h 4277276"/>
                <a:gd name="connsiteX73" fmla="*/ 7254743 w 7831547"/>
                <a:gd name="connsiteY73" fmla="*/ 1020198 h 4277276"/>
                <a:gd name="connsiteX74" fmla="*/ 7269857 w 7831547"/>
                <a:gd name="connsiteY74" fmla="*/ 846387 h 4277276"/>
                <a:gd name="connsiteX75" fmla="*/ 7284971 w 7831547"/>
                <a:gd name="connsiteY75" fmla="*/ 581891 h 4277276"/>
                <a:gd name="connsiteX76" fmla="*/ 7292529 w 7831547"/>
                <a:gd name="connsiteY76" fmla="*/ 468535 h 4277276"/>
                <a:gd name="connsiteX77" fmla="*/ 7300086 w 7831547"/>
                <a:gd name="connsiteY77" fmla="*/ 392965 h 4277276"/>
                <a:gd name="connsiteX78" fmla="*/ 7352985 w 7831547"/>
                <a:gd name="connsiteY78" fmla="*/ 317395 h 4277276"/>
                <a:gd name="connsiteX79" fmla="*/ 7398327 w 7831547"/>
                <a:gd name="connsiteY79" fmla="*/ 204039 h 4277276"/>
                <a:gd name="connsiteX80" fmla="*/ 7420998 w 7831547"/>
                <a:gd name="connsiteY80" fmla="*/ 181368 h 4277276"/>
                <a:gd name="connsiteX81" fmla="*/ 7451226 w 7831547"/>
                <a:gd name="connsiteY81" fmla="*/ 143583 h 4277276"/>
                <a:gd name="connsiteX82" fmla="*/ 7489011 w 7831547"/>
                <a:gd name="connsiteY82" fmla="*/ 120912 h 4277276"/>
                <a:gd name="connsiteX83" fmla="*/ 7557024 w 7831547"/>
                <a:gd name="connsiteY83" fmla="*/ 90684 h 4277276"/>
                <a:gd name="connsiteX84" fmla="*/ 7677937 w 7831547"/>
                <a:gd name="connsiteY84" fmla="*/ 52899 h 4277276"/>
                <a:gd name="connsiteX85" fmla="*/ 7730836 w 7831547"/>
                <a:gd name="connsiteY85" fmla="*/ 22671 h 4277276"/>
                <a:gd name="connsiteX86" fmla="*/ 7791292 w 7831547"/>
                <a:gd name="connsiteY86" fmla="*/ 15114 h 4277276"/>
                <a:gd name="connsiteX87" fmla="*/ 7829077 w 7831547"/>
                <a:gd name="connsiteY87" fmla="*/ 0 h 42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831547" h="4277276">
                  <a:moveTo>
                    <a:pt x="0" y="332509"/>
                  </a:moveTo>
                  <a:cubicBezTo>
                    <a:pt x="113355" y="340066"/>
                    <a:pt x="227821" y="337642"/>
                    <a:pt x="340066" y="355180"/>
                  </a:cubicBezTo>
                  <a:cubicBezTo>
                    <a:pt x="390460" y="363054"/>
                    <a:pt x="437171" y="387069"/>
                    <a:pt x="483649" y="408079"/>
                  </a:cubicBezTo>
                  <a:cubicBezTo>
                    <a:pt x="1001833" y="642327"/>
                    <a:pt x="743073" y="555010"/>
                    <a:pt x="914400" y="612119"/>
                  </a:cubicBezTo>
                  <a:cubicBezTo>
                    <a:pt x="972337" y="657461"/>
                    <a:pt x="1034838" y="697509"/>
                    <a:pt x="1088211" y="748145"/>
                  </a:cubicBezTo>
                  <a:cubicBezTo>
                    <a:pt x="1177329" y="832693"/>
                    <a:pt x="1237361" y="927146"/>
                    <a:pt x="1292251" y="1035312"/>
                  </a:cubicBezTo>
                  <a:cubicBezTo>
                    <a:pt x="1352924" y="1154875"/>
                    <a:pt x="1408214" y="1277094"/>
                    <a:pt x="1466062" y="1398049"/>
                  </a:cubicBezTo>
                  <a:lnTo>
                    <a:pt x="1541633" y="1556747"/>
                  </a:lnTo>
                  <a:cubicBezTo>
                    <a:pt x="1569746" y="1678571"/>
                    <a:pt x="1599287" y="1816998"/>
                    <a:pt x="1647431" y="1927041"/>
                  </a:cubicBezTo>
                  <a:cubicBezTo>
                    <a:pt x="1665064" y="1967345"/>
                    <a:pt x="1686062" y="2006339"/>
                    <a:pt x="1700330" y="2047953"/>
                  </a:cubicBezTo>
                  <a:cubicBezTo>
                    <a:pt x="1716381" y="2094769"/>
                    <a:pt x="1722465" y="2144586"/>
                    <a:pt x="1738115" y="2191537"/>
                  </a:cubicBezTo>
                  <a:cubicBezTo>
                    <a:pt x="1757789" y="2250559"/>
                    <a:pt x="1783795" y="2307280"/>
                    <a:pt x="1806129" y="2365348"/>
                  </a:cubicBezTo>
                  <a:cubicBezTo>
                    <a:pt x="1808989" y="2372783"/>
                    <a:pt x="1809994" y="2380961"/>
                    <a:pt x="1813686" y="2388020"/>
                  </a:cubicBezTo>
                  <a:cubicBezTo>
                    <a:pt x="1895689" y="2544791"/>
                    <a:pt x="1980369" y="2700149"/>
                    <a:pt x="2063067" y="2856555"/>
                  </a:cubicBezTo>
                  <a:cubicBezTo>
                    <a:pt x="2293435" y="3292250"/>
                    <a:pt x="2044715" y="2841081"/>
                    <a:pt x="2244436" y="3173950"/>
                  </a:cubicBezTo>
                  <a:cubicBezTo>
                    <a:pt x="2248534" y="3180781"/>
                    <a:pt x="2247214" y="3190248"/>
                    <a:pt x="2251993" y="3196621"/>
                  </a:cubicBezTo>
                  <a:cubicBezTo>
                    <a:pt x="2285278" y="3241001"/>
                    <a:pt x="2323808" y="3281242"/>
                    <a:pt x="2357791" y="3325091"/>
                  </a:cubicBezTo>
                  <a:cubicBezTo>
                    <a:pt x="2445970" y="3438870"/>
                    <a:pt x="2478896" y="3500188"/>
                    <a:pt x="2569388" y="3597144"/>
                  </a:cubicBezTo>
                  <a:cubicBezTo>
                    <a:pt x="2575585" y="3603784"/>
                    <a:pt x="2584747" y="3606870"/>
                    <a:pt x="2592059" y="3612258"/>
                  </a:cubicBezTo>
                  <a:cubicBezTo>
                    <a:pt x="2632618" y="3642143"/>
                    <a:pt x="2674370" y="3670567"/>
                    <a:pt x="2712971" y="3702942"/>
                  </a:cubicBezTo>
                  <a:cubicBezTo>
                    <a:pt x="2752572" y="3736156"/>
                    <a:pt x="2786552" y="3775735"/>
                    <a:pt x="2826327" y="3808740"/>
                  </a:cubicBezTo>
                  <a:cubicBezTo>
                    <a:pt x="2944659" y="3906930"/>
                    <a:pt x="3026259" y="3988772"/>
                    <a:pt x="3158836" y="4043008"/>
                  </a:cubicBezTo>
                  <a:cubicBezTo>
                    <a:pt x="3226578" y="4070721"/>
                    <a:pt x="3272607" y="4070772"/>
                    <a:pt x="3347762" y="4080793"/>
                  </a:cubicBezTo>
                  <a:cubicBezTo>
                    <a:pt x="3581905" y="4150169"/>
                    <a:pt x="3768468" y="4211695"/>
                    <a:pt x="4027894" y="4239491"/>
                  </a:cubicBezTo>
                  <a:cubicBezTo>
                    <a:pt x="4098426" y="4247048"/>
                    <a:pt x="4168717" y="4257364"/>
                    <a:pt x="4239490" y="4262162"/>
                  </a:cubicBezTo>
                  <a:cubicBezTo>
                    <a:pt x="4317441" y="4267447"/>
                    <a:pt x="4395680" y="4266880"/>
                    <a:pt x="4473758" y="4269719"/>
                  </a:cubicBezTo>
                  <a:lnTo>
                    <a:pt x="4655127" y="4277276"/>
                  </a:lnTo>
                  <a:lnTo>
                    <a:pt x="4844052" y="4269719"/>
                  </a:lnTo>
                  <a:cubicBezTo>
                    <a:pt x="4997954" y="4260925"/>
                    <a:pt x="4867167" y="4268386"/>
                    <a:pt x="4949851" y="4254605"/>
                  </a:cubicBezTo>
                  <a:cubicBezTo>
                    <a:pt x="4969884" y="4251266"/>
                    <a:pt x="4990155" y="4249567"/>
                    <a:pt x="5010307" y="4247048"/>
                  </a:cubicBezTo>
                  <a:cubicBezTo>
                    <a:pt x="5027940" y="4242010"/>
                    <a:pt x="5045163" y="4235214"/>
                    <a:pt x="5063206" y="4231934"/>
                  </a:cubicBezTo>
                  <a:cubicBezTo>
                    <a:pt x="5100711" y="4225115"/>
                    <a:pt x="5139833" y="4227023"/>
                    <a:pt x="5176562" y="4216820"/>
                  </a:cubicBezTo>
                  <a:cubicBezTo>
                    <a:pt x="5186860" y="4213960"/>
                    <a:pt x="5191245" y="4201248"/>
                    <a:pt x="5199233" y="4194148"/>
                  </a:cubicBezTo>
                  <a:cubicBezTo>
                    <a:pt x="5213937" y="4181077"/>
                    <a:pt x="5228664" y="4167935"/>
                    <a:pt x="5244575" y="4156363"/>
                  </a:cubicBezTo>
                  <a:cubicBezTo>
                    <a:pt x="5302084" y="4114538"/>
                    <a:pt x="5261504" y="4150506"/>
                    <a:pt x="5312588" y="4118578"/>
                  </a:cubicBezTo>
                  <a:cubicBezTo>
                    <a:pt x="5407189" y="4059452"/>
                    <a:pt x="5234628" y="4145083"/>
                    <a:pt x="5425943" y="4058122"/>
                  </a:cubicBezTo>
                  <a:cubicBezTo>
                    <a:pt x="5438538" y="4045527"/>
                    <a:pt x="5449820" y="4031464"/>
                    <a:pt x="5463729" y="4020337"/>
                  </a:cubicBezTo>
                  <a:cubicBezTo>
                    <a:pt x="5587884" y="3921014"/>
                    <a:pt x="5493628" y="4012453"/>
                    <a:pt x="5592198" y="3922096"/>
                  </a:cubicBezTo>
                  <a:cubicBezTo>
                    <a:pt x="5674110" y="3847009"/>
                    <a:pt x="5588201" y="3924071"/>
                    <a:pt x="5660211" y="3838968"/>
                  </a:cubicBezTo>
                  <a:cubicBezTo>
                    <a:pt x="5676319" y="3819932"/>
                    <a:pt x="5695477" y="3803702"/>
                    <a:pt x="5713110" y="3786069"/>
                  </a:cubicBezTo>
                  <a:cubicBezTo>
                    <a:pt x="5718148" y="3773474"/>
                    <a:pt x="5720941" y="3759728"/>
                    <a:pt x="5728224" y="3748284"/>
                  </a:cubicBezTo>
                  <a:cubicBezTo>
                    <a:pt x="5802779" y="3631126"/>
                    <a:pt x="5732072" y="3760941"/>
                    <a:pt x="5796238" y="3672714"/>
                  </a:cubicBezTo>
                  <a:cubicBezTo>
                    <a:pt x="5803945" y="3662118"/>
                    <a:pt x="5843099" y="3590573"/>
                    <a:pt x="5849137" y="3574472"/>
                  </a:cubicBezTo>
                  <a:cubicBezTo>
                    <a:pt x="5865919" y="3529720"/>
                    <a:pt x="5894479" y="3438446"/>
                    <a:pt x="5894479" y="3438446"/>
                  </a:cubicBezTo>
                  <a:cubicBezTo>
                    <a:pt x="5896998" y="3415775"/>
                    <a:pt x="5899766" y="3393130"/>
                    <a:pt x="5902036" y="3370433"/>
                  </a:cubicBezTo>
                  <a:cubicBezTo>
                    <a:pt x="5904805" y="3342748"/>
                    <a:pt x="5899974" y="3313414"/>
                    <a:pt x="5909593" y="3287306"/>
                  </a:cubicBezTo>
                  <a:cubicBezTo>
                    <a:pt x="5918301" y="3263669"/>
                    <a:pt x="5942314" y="3248649"/>
                    <a:pt x="5954935" y="3226849"/>
                  </a:cubicBezTo>
                  <a:cubicBezTo>
                    <a:pt x="5970185" y="3200508"/>
                    <a:pt x="5981195" y="3171893"/>
                    <a:pt x="5992720" y="3143722"/>
                  </a:cubicBezTo>
                  <a:cubicBezTo>
                    <a:pt x="6020906" y="3074823"/>
                    <a:pt x="6019826" y="3055947"/>
                    <a:pt x="6053176" y="2992582"/>
                  </a:cubicBezTo>
                  <a:cubicBezTo>
                    <a:pt x="6066858" y="2966586"/>
                    <a:pt x="6084837" y="2943007"/>
                    <a:pt x="6098519" y="2917011"/>
                  </a:cubicBezTo>
                  <a:cubicBezTo>
                    <a:pt x="6110074" y="2895057"/>
                    <a:pt x="6117072" y="2870889"/>
                    <a:pt x="6128747" y="2848998"/>
                  </a:cubicBezTo>
                  <a:cubicBezTo>
                    <a:pt x="6137295" y="2832970"/>
                    <a:pt x="6150277" y="2819603"/>
                    <a:pt x="6158975" y="2803656"/>
                  </a:cubicBezTo>
                  <a:cubicBezTo>
                    <a:pt x="6234675" y="2664873"/>
                    <a:pt x="6065197" y="2929209"/>
                    <a:pt x="6219431" y="2697858"/>
                  </a:cubicBezTo>
                  <a:cubicBezTo>
                    <a:pt x="6271028" y="2543064"/>
                    <a:pt x="6205576" y="2710912"/>
                    <a:pt x="6287444" y="2576945"/>
                  </a:cubicBezTo>
                  <a:cubicBezTo>
                    <a:pt x="6303315" y="2550973"/>
                    <a:pt x="6307904" y="2518843"/>
                    <a:pt x="6325229" y="2493818"/>
                  </a:cubicBezTo>
                  <a:cubicBezTo>
                    <a:pt x="6331641" y="2484556"/>
                    <a:pt x="6345676" y="2484293"/>
                    <a:pt x="6355457" y="2478704"/>
                  </a:cubicBezTo>
                  <a:cubicBezTo>
                    <a:pt x="6363343" y="2474198"/>
                    <a:pt x="6370572" y="2468628"/>
                    <a:pt x="6378129" y="2463590"/>
                  </a:cubicBezTo>
                  <a:cubicBezTo>
                    <a:pt x="6390724" y="2445957"/>
                    <a:pt x="6405775" y="2429842"/>
                    <a:pt x="6415914" y="2410691"/>
                  </a:cubicBezTo>
                  <a:cubicBezTo>
                    <a:pt x="6510990" y="2231102"/>
                    <a:pt x="6392192" y="2416045"/>
                    <a:pt x="6476370" y="2289778"/>
                  </a:cubicBezTo>
                  <a:cubicBezTo>
                    <a:pt x="6483927" y="2264588"/>
                    <a:pt x="6487843" y="2238004"/>
                    <a:pt x="6499041" y="2214208"/>
                  </a:cubicBezTo>
                  <a:cubicBezTo>
                    <a:pt x="6508268" y="2194601"/>
                    <a:pt x="6525969" y="2180062"/>
                    <a:pt x="6536826" y="2161309"/>
                  </a:cubicBezTo>
                  <a:cubicBezTo>
                    <a:pt x="6553759" y="2132061"/>
                    <a:pt x="6567054" y="2100853"/>
                    <a:pt x="6582168" y="2070625"/>
                  </a:cubicBezTo>
                  <a:cubicBezTo>
                    <a:pt x="6592244" y="2050473"/>
                    <a:pt x="6604028" y="2031087"/>
                    <a:pt x="6612396" y="2010168"/>
                  </a:cubicBezTo>
                  <a:cubicBezTo>
                    <a:pt x="6632192" y="1960679"/>
                    <a:pt x="6679933" y="1836994"/>
                    <a:pt x="6703081" y="1806129"/>
                  </a:cubicBezTo>
                  <a:cubicBezTo>
                    <a:pt x="6733309" y="1765825"/>
                    <a:pt x="6758141" y="1720840"/>
                    <a:pt x="6793765" y="1685216"/>
                  </a:cubicBezTo>
                  <a:cubicBezTo>
                    <a:pt x="6816436" y="1662545"/>
                    <a:pt x="6831362" y="1627342"/>
                    <a:pt x="6861778" y="1617203"/>
                  </a:cubicBezTo>
                  <a:cubicBezTo>
                    <a:pt x="6934131" y="1593085"/>
                    <a:pt x="6918596" y="1600638"/>
                    <a:pt x="7012919" y="1549190"/>
                  </a:cubicBezTo>
                  <a:cubicBezTo>
                    <a:pt x="7124234" y="1488473"/>
                    <a:pt x="7028845" y="1529217"/>
                    <a:pt x="7111160" y="1496291"/>
                  </a:cubicBezTo>
                  <a:cubicBezTo>
                    <a:pt x="7121236" y="1486215"/>
                    <a:pt x="7133315" y="1477805"/>
                    <a:pt x="7141388" y="1466063"/>
                  </a:cubicBezTo>
                  <a:cubicBezTo>
                    <a:pt x="7161214" y="1437225"/>
                    <a:pt x="7194287" y="1375378"/>
                    <a:pt x="7194287" y="1375378"/>
                  </a:cubicBezTo>
                  <a:cubicBezTo>
                    <a:pt x="7196806" y="1362783"/>
                    <a:pt x="7200499" y="1350367"/>
                    <a:pt x="7201844" y="1337593"/>
                  </a:cubicBezTo>
                  <a:cubicBezTo>
                    <a:pt x="7205545" y="1302431"/>
                    <a:pt x="7203815" y="1266707"/>
                    <a:pt x="7209401" y="1231795"/>
                  </a:cubicBezTo>
                  <a:cubicBezTo>
                    <a:pt x="7213939" y="1203434"/>
                    <a:pt x="7226054" y="1176751"/>
                    <a:pt x="7232072" y="1148667"/>
                  </a:cubicBezTo>
                  <a:cubicBezTo>
                    <a:pt x="7241183" y="1106148"/>
                    <a:pt x="7247186" y="1063021"/>
                    <a:pt x="7254743" y="1020198"/>
                  </a:cubicBezTo>
                  <a:cubicBezTo>
                    <a:pt x="7259781" y="962261"/>
                    <a:pt x="7267853" y="904508"/>
                    <a:pt x="7269857" y="846387"/>
                  </a:cubicBezTo>
                  <a:cubicBezTo>
                    <a:pt x="7277942" y="611920"/>
                    <a:pt x="7265397" y="699333"/>
                    <a:pt x="7284971" y="581891"/>
                  </a:cubicBezTo>
                  <a:cubicBezTo>
                    <a:pt x="7287490" y="544106"/>
                    <a:pt x="7289509" y="506284"/>
                    <a:pt x="7292529" y="468535"/>
                  </a:cubicBezTo>
                  <a:cubicBezTo>
                    <a:pt x="7294548" y="443300"/>
                    <a:pt x="7292535" y="417128"/>
                    <a:pt x="7300086" y="392965"/>
                  </a:cubicBezTo>
                  <a:cubicBezTo>
                    <a:pt x="7303409" y="382332"/>
                    <a:pt x="7342915" y="330822"/>
                    <a:pt x="7352985" y="317395"/>
                  </a:cubicBezTo>
                  <a:cubicBezTo>
                    <a:pt x="7365274" y="280528"/>
                    <a:pt x="7376089" y="237397"/>
                    <a:pt x="7398327" y="204039"/>
                  </a:cubicBezTo>
                  <a:cubicBezTo>
                    <a:pt x="7404255" y="195147"/>
                    <a:pt x="7413960" y="189411"/>
                    <a:pt x="7420998" y="181368"/>
                  </a:cubicBezTo>
                  <a:cubicBezTo>
                    <a:pt x="7431619" y="169229"/>
                    <a:pt x="7439171" y="154299"/>
                    <a:pt x="7451226" y="143583"/>
                  </a:cubicBezTo>
                  <a:cubicBezTo>
                    <a:pt x="7462204" y="133825"/>
                    <a:pt x="7476790" y="129060"/>
                    <a:pt x="7489011" y="120912"/>
                  </a:cubicBezTo>
                  <a:cubicBezTo>
                    <a:pt x="7536747" y="89088"/>
                    <a:pt x="7499513" y="102186"/>
                    <a:pt x="7557024" y="90684"/>
                  </a:cubicBezTo>
                  <a:cubicBezTo>
                    <a:pt x="7714873" y="23036"/>
                    <a:pt x="7489990" y="115548"/>
                    <a:pt x="7677937" y="52899"/>
                  </a:cubicBezTo>
                  <a:cubicBezTo>
                    <a:pt x="7745399" y="30412"/>
                    <a:pt x="7648555" y="43241"/>
                    <a:pt x="7730836" y="22671"/>
                  </a:cubicBezTo>
                  <a:cubicBezTo>
                    <a:pt x="7750538" y="17745"/>
                    <a:pt x="7771219" y="18202"/>
                    <a:pt x="7791292" y="15114"/>
                  </a:cubicBezTo>
                  <a:cubicBezTo>
                    <a:pt x="7831547" y="8921"/>
                    <a:pt x="7829077" y="20037"/>
                    <a:pt x="7829077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3B327C-E79F-89E9-EF31-3B99FF656038}"/>
                </a:ext>
              </a:extLst>
            </p:cNvPr>
            <p:cNvSpPr/>
            <p:nvPr/>
          </p:nvSpPr>
          <p:spPr>
            <a:xfrm>
              <a:off x="1219200" y="1828800"/>
              <a:ext cx="69342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Model layer</a:t>
              </a:r>
              <a:endParaRPr lang="en-US" sz="12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CE626-3E4B-5C6F-76C6-68A8B21BA12F}"/>
                </a:ext>
              </a:extLst>
            </p:cNvPr>
            <p:cNvSpPr/>
            <p:nvPr/>
          </p:nvSpPr>
          <p:spPr>
            <a:xfrm>
              <a:off x="1905000" y="2590800"/>
              <a:ext cx="6096000" cy="6858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EB7DED1-7410-615F-B2B9-27761962E1BD}"/>
                </a:ext>
              </a:extLst>
            </p:cNvPr>
            <p:cNvSpPr/>
            <p:nvPr/>
          </p:nvSpPr>
          <p:spPr>
            <a:xfrm>
              <a:off x="2286000" y="3276600"/>
              <a:ext cx="52578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F756A1-D9DF-630D-A9EB-0AE719250AD9}"/>
                </a:ext>
              </a:extLst>
            </p:cNvPr>
            <p:cNvSpPr/>
            <p:nvPr/>
          </p:nvSpPr>
          <p:spPr>
            <a:xfrm>
              <a:off x="2895600" y="4038600"/>
              <a:ext cx="41910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76F56A-27B6-304A-A7BE-B32032C281B1}"/>
                </a:ext>
              </a:extLst>
            </p:cNvPr>
            <p:cNvSpPr/>
            <p:nvPr/>
          </p:nvSpPr>
          <p:spPr>
            <a:xfrm>
              <a:off x="3200400" y="4800600"/>
              <a:ext cx="35052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35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Sediment Diagenesis: State Variables and Processes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6C187E-9C92-BE30-B351-8BB67BF07F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93020"/>
              </p:ext>
            </p:extLst>
          </p:nvPr>
        </p:nvGraphicFramePr>
        <p:xfrm>
          <a:off x="775145" y="1541618"/>
          <a:ext cx="6471758" cy="407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Visio" r:id="rId3" imgW="8077155" imgH="5702390" progId="Visio.Drawing.15">
                  <p:embed/>
                </p:oleObj>
              </mc:Choice>
              <mc:Fallback>
                <p:oleObj name="Visio" r:id="rId3" imgW="8077155" imgH="570239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A6C187E-9C92-BE30-B351-8BB67BF07F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45" y="1541618"/>
                        <a:ext cx="6471758" cy="40766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8D107E-4F38-EB4E-E9E2-162E6709E02C}"/>
              </a:ext>
            </a:extLst>
          </p:cNvPr>
          <p:cNvSpPr txBox="1">
            <a:spLocks/>
          </p:cNvSpPr>
          <p:nvPr/>
        </p:nvSpPr>
        <p:spPr>
          <a:xfrm>
            <a:off x="7437170" y="1427320"/>
            <a:ext cx="4357751" cy="48728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none" dirty="0">
                <a:cs typeface="Calibri" panose="020F0502020204030204" pitchFamily="34" charset="0"/>
              </a:rPr>
              <a:t>Organic matter (OM) accumulates on the bottom of water bodies</a:t>
            </a:r>
          </a:p>
          <a:p>
            <a:r>
              <a:rPr lang="en-US" sz="2400" cap="none" dirty="0">
                <a:cs typeface="Calibri" panose="020F0502020204030204" pitchFamily="34" charset="0"/>
              </a:rPr>
              <a:t>Accumulated OM reactions in bottom sediment layer</a:t>
            </a:r>
          </a:p>
          <a:p>
            <a:pPr lvl="1"/>
            <a:r>
              <a:rPr lang="en-US" sz="2100" cap="none" dirty="0">
                <a:cs typeface="Calibri" panose="020F0502020204030204" pitchFamily="34" charset="0"/>
              </a:rPr>
              <a:t>Aerobic reactions - fast</a:t>
            </a:r>
          </a:p>
          <a:p>
            <a:pPr lvl="1"/>
            <a:r>
              <a:rPr lang="en-US" sz="2100" cap="none" dirty="0">
                <a:cs typeface="Calibri" panose="020F0502020204030204" pitchFamily="34" charset="0"/>
              </a:rPr>
              <a:t>Anaerobic reactions – slow</a:t>
            </a:r>
          </a:p>
          <a:p>
            <a:r>
              <a:rPr lang="en-US" sz="2400" cap="none" dirty="0">
                <a:cs typeface="Calibri" panose="020F0502020204030204" pitchFamily="34" charset="0"/>
              </a:rPr>
              <a:t>Sediment fluxes</a:t>
            </a:r>
          </a:p>
          <a:p>
            <a:pPr lvl="1"/>
            <a:r>
              <a:rPr lang="en-US" sz="2100" cap="none" dirty="0">
                <a:cs typeface="Calibri" panose="020F0502020204030204" pitchFamily="34" charset="0"/>
              </a:rPr>
              <a:t>Any dissolved materials may move between water and sediment pore water</a:t>
            </a:r>
          </a:p>
          <a:p>
            <a:pPr lvl="1"/>
            <a:r>
              <a:rPr lang="en-US" sz="2100" cap="none" dirty="0">
                <a:cs typeface="Calibri" panose="020F0502020204030204" pitchFamily="34" charset="0"/>
              </a:rPr>
              <a:t>DO from water to sediment </a:t>
            </a:r>
            <a:r>
              <a:rPr lang="en-US" sz="2100" cap="none" dirty="0">
                <a:cs typeface="Calibri" panose="020F0502020204030204" pitchFamily="34" charset="0"/>
                <a:sym typeface="Wingdings" panose="05000000000000000000" pitchFamily="2" charset="2"/>
              </a:rPr>
              <a:t> SOD</a:t>
            </a:r>
            <a:endParaRPr lang="en-US" sz="2100" cap="none" dirty="0">
              <a:cs typeface="Calibri" panose="020F0502020204030204" pitchFamily="34" charset="0"/>
            </a:endParaRPr>
          </a:p>
          <a:p>
            <a:pPr lvl="1"/>
            <a:r>
              <a:rPr lang="en-US" sz="2100" cap="none" dirty="0">
                <a:cs typeface="Calibri" panose="020F0502020204030204" pitchFamily="34" charset="0"/>
              </a:rPr>
              <a:t>Mass flux depends on concentration gradient</a:t>
            </a:r>
          </a:p>
        </p:txBody>
      </p:sp>
    </p:spTree>
    <p:extLst>
      <p:ext uri="{BB962C8B-B14F-4D97-AF65-F5344CB8AC3E}">
        <p14:creationId xmlns:p14="http://schemas.microsoft.com/office/powerpoint/2010/main" val="375610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Sediment Diagenesis: Parameters and 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17A5D-1665-A8B7-2F2E-17FF82C1DC29}"/>
              </a:ext>
            </a:extLst>
          </p:cNvPr>
          <p:cNvSpPr txBox="1"/>
          <p:nvPr/>
        </p:nvSpPr>
        <p:spPr>
          <a:xfrm>
            <a:off x="6881790" y="943209"/>
            <a:ext cx="4884993" cy="509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Complex, uncertainty in sediment diagenesis parameter values which are often expensive to obtain and are heterogeneous, can lead to longer simulation times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Seems like a lot of parameters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What do we calibrate?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libri" panose="020F0502020204030204" pitchFamily="34" charset="0"/>
              </a:rPr>
              <a:t>Net settling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libri" panose="020F0502020204030204" pitchFamily="34" charset="0"/>
              </a:rPr>
              <a:t>Burial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libri" panose="020F0502020204030204" pitchFamily="34" charset="0"/>
              </a:rPr>
              <a:t>Particle splits (G1, G2, G3)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libri" panose="020F0502020204030204" pitchFamily="34" charset="0"/>
              </a:rPr>
              <a:t>Phosphate partition coefficients.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References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Di Toro, D.M. 2000.    Sediment Diagenesis Modeling. New York, John-Wiley.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latin typeface="+mn-lt"/>
                <a:cs typeface="Calibri" panose="020F0502020204030204" pitchFamily="34" charset="0"/>
              </a:rPr>
              <a:t>http://www.gonzo.cbl.umces.edu/index.htm</a:t>
            </a:r>
            <a:endParaRPr lang="en-US" sz="1600" i="1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54CAA-3D9C-6F32-F907-3898C942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" y="1073521"/>
            <a:ext cx="4164833" cy="500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92FCC-F045-276F-5993-FE950D44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36" y="1071854"/>
            <a:ext cx="3742988" cy="50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kern="0" dirty="0"/>
              <a:t>CE-QUAL-W2 Multi-Water Body </a:t>
            </a:r>
            <a:r>
              <a:rPr lang="en-US" dirty="0">
                <a:ea typeface="ＭＳ Ｐゴシック" pitchFamily="34" charset="-128"/>
              </a:rPr>
              <a:t>Computation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C73B5-A59C-3E04-FD01-006B23FDFF24}"/>
              </a:ext>
            </a:extLst>
          </p:cNvPr>
          <p:cNvSpPr txBox="1"/>
          <p:nvPr/>
        </p:nvSpPr>
        <p:spPr>
          <a:xfrm>
            <a:off x="616125" y="1113350"/>
            <a:ext cx="1042378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"/>
                <a:ea typeface="ＭＳ Ｐゴシック"/>
                <a:cs typeface="Calibri"/>
              </a:rPr>
              <a:t>Multiple waterbody simulation on multiple processors and preserving numerical precision improvements from 30-90%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8B55-6B9F-68F3-E554-F2123D4F40A7}"/>
              </a:ext>
            </a:extLst>
          </p:cNvPr>
          <p:cNvGrpSpPr/>
          <p:nvPr/>
        </p:nvGrpSpPr>
        <p:grpSpPr>
          <a:xfrm>
            <a:off x="1792132" y="2659515"/>
            <a:ext cx="8610600" cy="3110893"/>
            <a:chOff x="289639" y="3454145"/>
            <a:chExt cx="11524021" cy="311089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40E8D1-4A77-85C3-CE90-3AB9AB9FE6B7}"/>
                </a:ext>
              </a:extLst>
            </p:cNvPr>
            <p:cNvCxnSpPr>
              <a:cxnSpLocks/>
            </p:cNvCxnSpPr>
            <p:nvPr/>
          </p:nvCxnSpPr>
          <p:spPr>
            <a:xfrm>
              <a:off x="342199" y="4891760"/>
              <a:ext cx="11308163" cy="16732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lowchart: Manual Operation 12">
              <a:extLst>
                <a:ext uri="{FF2B5EF4-FFF2-40B4-BE49-F238E27FC236}">
                  <a16:creationId xmlns:a16="http://schemas.microsoft.com/office/drawing/2014/main" id="{F003A0DE-1490-D702-B049-6850905A4983}"/>
                </a:ext>
              </a:extLst>
            </p:cNvPr>
            <p:cNvSpPr/>
            <p:nvPr/>
          </p:nvSpPr>
          <p:spPr>
            <a:xfrm rot="10800000">
              <a:off x="2072057" y="3454145"/>
              <a:ext cx="370703" cy="1773195"/>
            </a:xfrm>
            <a:prstGeom prst="flowChartManualOperati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Flowchart: Manual Operation 13">
              <a:extLst>
                <a:ext uri="{FF2B5EF4-FFF2-40B4-BE49-F238E27FC236}">
                  <a16:creationId xmlns:a16="http://schemas.microsoft.com/office/drawing/2014/main" id="{7D98ADDC-D2B6-8E9C-7BFE-B4FDC3E154ED}"/>
                </a:ext>
              </a:extLst>
            </p:cNvPr>
            <p:cNvSpPr/>
            <p:nvPr/>
          </p:nvSpPr>
          <p:spPr>
            <a:xfrm rot="10800000">
              <a:off x="4737670" y="3840305"/>
              <a:ext cx="370703" cy="1773195"/>
            </a:xfrm>
            <a:prstGeom prst="flowChartManualOperati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lowchart: Manual Operation 14">
              <a:extLst>
                <a:ext uri="{FF2B5EF4-FFF2-40B4-BE49-F238E27FC236}">
                  <a16:creationId xmlns:a16="http://schemas.microsoft.com/office/drawing/2014/main" id="{401EA102-2A38-98A4-04C9-FD929CCDC68B}"/>
                </a:ext>
              </a:extLst>
            </p:cNvPr>
            <p:cNvSpPr/>
            <p:nvPr/>
          </p:nvSpPr>
          <p:spPr>
            <a:xfrm rot="10800000">
              <a:off x="8066898" y="4340743"/>
              <a:ext cx="370703" cy="1773195"/>
            </a:xfrm>
            <a:prstGeom prst="flowChartManualOperati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4D5F0B-8F80-E0EF-7D3B-95A1BD3F7882}"/>
                </a:ext>
              </a:extLst>
            </p:cNvPr>
            <p:cNvGrpSpPr/>
            <p:nvPr/>
          </p:nvGrpSpPr>
          <p:grpSpPr>
            <a:xfrm>
              <a:off x="289639" y="3484555"/>
              <a:ext cx="1834978" cy="139014"/>
              <a:chOff x="387179" y="1121375"/>
              <a:chExt cx="1834978" cy="139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149359B-8DE7-1301-545D-BCB0BB31525A}"/>
                  </a:ext>
                </a:extLst>
              </p:cNvPr>
              <p:cNvCxnSpPr/>
              <p:nvPr/>
            </p:nvCxnSpPr>
            <p:spPr>
              <a:xfrm>
                <a:off x="387179" y="1260389"/>
                <a:ext cx="183497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lowchart: Merge 27">
                <a:extLst>
                  <a:ext uri="{FF2B5EF4-FFF2-40B4-BE49-F238E27FC236}">
                    <a16:creationId xmlns:a16="http://schemas.microsoft.com/office/drawing/2014/main" id="{84A9E60C-0963-7430-257C-81ED37D38CE9}"/>
                  </a:ext>
                </a:extLst>
              </p:cNvPr>
              <p:cNvSpPr/>
              <p:nvPr/>
            </p:nvSpPr>
            <p:spPr>
              <a:xfrm>
                <a:off x="1149178" y="1121375"/>
                <a:ext cx="179173" cy="139010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7E7516-72AE-4972-6EDB-71A463963BE5}"/>
                </a:ext>
              </a:extLst>
            </p:cNvPr>
            <p:cNvGrpSpPr/>
            <p:nvPr/>
          </p:nvGrpSpPr>
          <p:grpSpPr>
            <a:xfrm>
              <a:off x="2398023" y="4144785"/>
              <a:ext cx="2411627" cy="139014"/>
              <a:chOff x="-189470" y="1121375"/>
              <a:chExt cx="2411627" cy="1390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F4C1B69-331F-E24D-0031-1882EB694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470" y="1260389"/>
                <a:ext cx="24116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lowchart: Merge 25">
                <a:extLst>
                  <a:ext uri="{FF2B5EF4-FFF2-40B4-BE49-F238E27FC236}">
                    <a16:creationId xmlns:a16="http://schemas.microsoft.com/office/drawing/2014/main" id="{4BFAF642-BDB3-C075-3728-1BF8669008BD}"/>
                  </a:ext>
                </a:extLst>
              </p:cNvPr>
              <p:cNvSpPr/>
              <p:nvPr/>
            </p:nvSpPr>
            <p:spPr>
              <a:xfrm>
                <a:off x="1149178" y="1121375"/>
                <a:ext cx="179173" cy="139010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2DE3A7-13FE-CD44-5D22-41D658214169}"/>
                </a:ext>
              </a:extLst>
            </p:cNvPr>
            <p:cNvGrpSpPr/>
            <p:nvPr/>
          </p:nvGrpSpPr>
          <p:grpSpPr>
            <a:xfrm>
              <a:off x="5108887" y="4423030"/>
              <a:ext cx="3047998" cy="139014"/>
              <a:chOff x="-825841" y="1121375"/>
              <a:chExt cx="3047998" cy="1390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F477EB0-5BED-1B8C-70D2-DC5C42D60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25841" y="1260389"/>
                <a:ext cx="304799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Flowchart: Merge 23">
                <a:extLst>
                  <a:ext uri="{FF2B5EF4-FFF2-40B4-BE49-F238E27FC236}">
                    <a16:creationId xmlns:a16="http://schemas.microsoft.com/office/drawing/2014/main" id="{D2D8E508-51C9-28A2-3281-874074A88A88}"/>
                  </a:ext>
                </a:extLst>
              </p:cNvPr>
              <p:cNvSpPr/>
              <p:nvPr/>
            </p:nvSpPr>
            <p:spPr>
              <a:xfrm>
                <a:off x="1149178" y="1121375"/>
                <a:ext cx="179173" cy="139010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386873-40A8-66C3-7B9C-FE3477BD59DF}"/>
                </a:ext>
              </a:extLst>
            </p:cNvPr>
            <p:cNvCxnSpPr>
              <a:cxnSpLocks/>
            </p:cNvCxnSpPr>
            <p:nvPr/>
          </p:nvCxnSpPr>
          <p:spPr>
            <a:xfrm>
              <a:off x="8521440" y="5667250"/>
              <a:ext cx="3292220" cy="4816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0F3DF8A-862A-8E16-F4D1-89CFB95F5DA5}"/>
                </a:ext>
              </a:extLst>
            </p:cNvPr>
            <p:cNvSpPr/>
            <p:nvPr/>
          </p:nvSpPr>
          <p:spPr>
            <a:xfrm>
              <a:off x="1789670" y="4621977"/>
              <a:ext cx="864973" cy="26978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70AB8C6-28CD-7C80-0750-F67AAC31AC73}"/>
                </a:ext>
              </a:extLst>
            </p:cNvPr>
            <p:cNvSpPr/>
            <p:nvPr/>
          </p:nvSpPr>
          <p:spPr>
            <a:xfrm>
              <a:off x="4480234" y="4957558"/>
              <a:ext cx="864973" cy="26978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D846277-460C-8F6C-089B-C0E20FC47BBB}"/>
                </a:ext>
              </a:extLst>
            </p:cNvPr>
            <p:cNvSpPr/>
            <p:nvPr/>
          </p:nvSpPr>
          <p:spPr>
            <a:xfrm>
              <a:off x="7819764" y="5657110"/>
              <a:ext cx="864973" cy="26978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11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CE-QUAL-W2 V4.5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Input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1C76-AA8F-6E22-9B79-3FE4B475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4"/>
            <a:ext cx="7770451" cy="48625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Arial"/>
                <a:ea typeface="ＭＳ Ｐゴシック"/>
                <a:cs typeface="Calibri"/>
              </a:rPr>
              <a:t>Control file changes</a:t>
            </a:r>
          </a:p>
          <a:p>
            <a:pPr lvl="2"/>
            <a:r>
              <a:rPr lang="en-US" sz="2100" b="0" dirty="0">
                <a:latin typeface="+mn-lt"/>
                <a:cs typeface="Arial"/>
              </a:rPr>
              <a:t>csv format</a:t>
            </a:r>
          </a:p>
          <a:p>
            <a:pPr lvl="2"/>
            <a:r>
              <a:rPr lang="en-US" sz="2100" b="0" dirty="0">
                <a:latin typeface="+mn-lt"/>
                <a:cs typeface="Arial"/>
              </a:rPr>
              <a:t>Excel template to support develop input control files</a:t>
            </a:r>
          </a:p>
          <a:p>
            <a:pPr lvl="2"/>
            <a:r>
              <a:rPr lang="en-US" sz="2100" b="0" dirty="0">
                <a:latin typeface="+mn-lt"/>
                <a:cs typeface="Arial"/>
              </a:rPr>
              <a:t>Excel file w2_con.xlsm </a:t>
            </a:r>
            <a:r>
              <a:rPr lang="en-US" sz="2100" b="0" dirty="0">
                <a:latin typeface="+mn-lt"/>
                <a:cs typeface="Arial"/>
                <a:sym typeface="Wingdings" panose="05000000000000000000" pitchFamily="2" charset="2"/>
              </a:rPr>
              <a:t> w2_con.csv</a:t>
            </a:r>
            <a:endParaRPr lang="en-US" sz="2100" b="0" dirty="0">
              <a:latin typeface="+mn-lt"/>
              <a:cs typeface="Arial"/>
            </a:endParaRPr>
          </a:p>
          <a:p>
            <a:pPr lvl="1" indent="-213995"/>
            <a:endParaRPr lang="en-US" sz="2000" b="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Arial"/>
                <a:ea typeface="ＭＳ Ｐゴシック"/>
                <a:cs typeface="Calibri"/>
              </a:rPr>
              <a:t>Time series file changes - </a:t>
            </a:r>
            <a:r>
              <a:rPr lang="en-US" sz="2800" b="0" dirty="0">
                <a:latin typeface="Arial"/>
                <a:ea typeface="ＭＳ Ｐゴシック"/>
                <a:cs typeface="Calibri"/>
              </a:rPr>
              <a:t>csv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Arial"/>
                <a:ea typeface="ＭＳ Ｐゴシック"/>
                <a:cs typeface="Calibri"/>
              </a:rPr>
              <a:t>Atmospheric deposition inputs of WQ state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Arial"/>
                <a:ea typeface="ＭＳ Ｐゴシック"/>
                <a:cs typeface="Calibri"/>
              </a:rPr>
              <a:t>Atmospheric CO2 input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Arial"/>
                <a:ea typeface="ＭＳ Ｐゴシック"/>
                <a:cs typeface="Calibri"/>
              </a:rPr>
              <a:t>Oxygen reaeration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57C55-F32F-6CA0-B8CE-A5FF9C7A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51" y="616643"/>
            <a:ext cx="3560067" cy="5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kern="0" dirty="0"/>
              <a:t>CE-QUAL-W2 V4.5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B9F5D-D0A1-E9D2-0FA5-1BE97B25D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91" y="1081093"/>
            <a:ext cx="11016609" cy="5039517"/>
          </a:xfrm>
        </p:spPr>
        <p:txBody>
          <a:bodyPr/>
          <a:lstStyle/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w2_con.xlsm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develops W2 control files</a:t>
            </a:r>
          </a:p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w2_v45_64.exe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reads W2 inputs and execute the model</a:t>
            </a:r>
          </a:p>
          <a:p>
            <a:pPr marL="342900" marR="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preW2-v45_64.exe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checks all W2 input files including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DengXian"/>
                <a:cs typeface="Arial"/>
              </a:rPr>
              <a:t>the control file, bathymetry file, and all boundary condition files</a:t>
            </a:r>
            <a:endParaRPr lang="en-US" sz="2800" b="0">
              <a:solidFill>
                <a:srgbClr val="000000"/>
              </a:solidFill>
              <a:latin typeface="Arial"/>
              <a:ea typeface="DengXian"/>
              <a:cs typeface="Arial"/>
            </a:endParaRPr>
          </a:p>
          <a:p>
            <a:pPr marL="342900" marR="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WaterBalanceConsole_45.exe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performs the water balance calculation</a:t>
            </a:r>
          </a:p>
          <a:p>
            <a:pPr marL="342900" marR="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W2_Post.exe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visualizes W2 model outputs</a:t>
            </a:r>
          </a:p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ConverterControlFile.exe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– 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DengXian"/>
                <a:cs typeface="Times New Roman"/>
              </a:rPr>
              <a:t>c</a:t>
            </a:r>
            <a:r>
              <a:rPr lang="en-US" sz="2800" b="0" dirty="0">
                <a:solidFill>
                  <a:srgbClr val="000000"/>
                </a:solidFill>
                <a:latin typeface="Arial"/>
                <a:ea typeface="DengXian"/>
                <a:cs typeface="Arial"/>
              </a:rPr>
              <a:t>onverts a previous version (V3.7 – V4.22) W2 control files into V4.5 </a:t>
            </a:r>
            <a:endParaRPr lang="en-US" sz="2800" b="0" dirty="0">
              <a:solidFill>
                <a:srgbClr val="000000"/>
              </a:solidFill>
              <a:latin typeface="Arial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81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 descr="A picture containing water, outdoor, boat, mountain&#10;&#10;Description automatically generated">
            <a:extLst>
              <a:ext uri="{FF2B5EF4-FFF2-40B4-BE49-F238E27FC236}">
                <a16:creationId xmlns:a16="http://schemas.microsoft.com/office/drawing/2014/main" id="{8583C692-6772-8C7F-70F3-A2C321B2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0" y="880468"/>
            <a:ext cx="8612314" cy="53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CE-QUAL-W2 Control File: w2_con.xlsm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FC1F8B-D3AC-68B6-78F4-4BEFDD36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1" y="1194099"/>
            <a:ext cx="11206568" cy="5022184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EA98C84-2D82-C10E-3A4D-3BCC4BCC666F}"/>
              </a:ext>
            </a:extLst>
          </p:cNvPr>
          <p:cNvSpPr/>
          <p:nvPr/>
        </p:nvSpPr>
        <p:spPr>
          <a:xfrm>
            <a:off x="1498899" y="1081092"/>
            <a:ext cx="574358" cy="1211347"/>
          </a:xfrm>
          <a:prstGeom prst="downArrow">
            <a:avLst/>
          </a:prstGeom>
          <a:solidFill>
            <a:srgbClr val="00B0F0">
              <a:alpha val="7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A3B91-AEBA-23EE-7F97-AA4FAF4C38ED}"/>
              </a:ext>
            </a:extLst>
          </p:cNvPr>
          <p:cNvSpPr/>
          <p:nvPr/>
        </p:nvSpPr>
        <p:spPr>
          <a:xfrm>
            <a:off x="1153870" y="6035058"/>
            <a:ext cx="5970261" cy="2360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67C54B3-B92E-83BA-E1B2-A0D98BBD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99" y="1350623"/>
            <a:ext cx="11159902" cy="37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CE-QUAL-W2 Control File: w2_con.xlsm</a:t>
            </a:r>
          </a:p>
        </p:txBody>
      </p:sp>
      <p:sp>
        <p:nvSpPr>
          <p:cNvPr id="9" name="Arrow: Up 11">
            <a:extLst>
              <a:ext uri="{FF2B5EF4-FFF2-40B4-BE49-F238E27FC236}">
                <a16:creationId xmlns:a16="http://schemas.microsoft.com/office/drawing/2014/main" id="{06D11C59-843D-1109-6FF8-F1EC4E9AC452}"/>
              </a:ext>
            </a:extLst>
          </p:cNvPr>
          <p:cNvSpPr/>
          <p:nvPr/>
        </p:nvSpPr>
        <p:spPr>
          <a:xfrm>
            <a:off x="3580282" y="4961500"/>
            <a:ext cx="690562" cy="757237"/>
          </a:xfrm>
          <a:prstGeom prst="upArrow">
            <a:avLst/>
          </a:prstGeom>
          <a:solidFill>
            <a:srgbClr val="00B0F0">
              <a:alpha val="7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2">
            <a:extLst>
              <a:ext uri="{FF2B5EF4-FFF2-40B4-BE49-F238E27FC236}">
                <a16:creationId xmlns:a16="http://schemas.microsoft.com/office/drawing/2014/main" id="{56EA6673-3CA8-0F67-0177-A8943D3D2994}"/>
              </a:ext>
            </a:extLst>
          </p:cNvPr>
          <p:cNvSpPr/>
          <p:nvPr/>
        </p:nvSpPr>
        <p:spPr>
          <a:xfrm>
            <a:off x="10112070" y="2154148"/>
            <a:ext cx="574358" cy="1360462"/>
          </a:xfrm>
          <a:prstGeom prst="downArrow">
            <a:avLst/>
          </a:prstGeom>
          <a:solidFill>
            <a:srgbClr val="00B0F0">
              <a:alpha val="7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88C9A9-AD02-A2E2-FC69-D6B404A7B52A}"/>
              </a:ext>
            </a:extLst>
          </p:cNvPr>
          <p:cNvSpPr/>
          <p:nvPr/>
        </p:nvSpPr>
        <p:spPr>
          <a:xfrm>
            <a:off x="8892150" y="3551231"/>
            <a:ext cx="2690249" cy="3624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CE-QUAL-W2 Control File: w2_con.xlsm</a:t>
            </a:r>
          </a:p>
        </p:txBody>
      </p:sp>
      <p:pic>
        <p:nvPicPr>
          <p:cNvPr id="6" name="Content Placeholder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36506B2-051F-A751-9239-D4ABC425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92" y="1720193"/>
            <a:ext cx="10931416" cy="3923155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71AD91-D839-D9CF-9110-CD561AFAA4F8}"/>
              </a:ext>
            </a:extLst>
          </p:cNvPr>
          <p:cNvSpPr/>
          <p:nvPr/>
        </p:nvSpPr>
        <p:spPr>
          <a:xfrm>
            <a:off x="2832855" y="4512314"/>
            <a:ext cx="434340" cy="818198"/>
          </a:xfrm>
          <a:prstGeom prst="upArrow">
            <a:avLst/>
          </a:prstGeom>
          <a:solidFill>
            <a:srgbClr val="00B0F0">
              <a:alpha val="7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BC13C-0D90-F39F-51C5-DD4070348FE7}"/>
              </a:ext>
            </a:extLst>
          </p:cNvPr>
          <p:cNvSpPr/>
          <p:nvPr/>
        </p:nvSpPr>
        <p:spPr>
          <a:xfrm>
            <a:off x="5699635" y="2608878"/>
            <a:ext cx="5882765" cy="3496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57053D-D78B-7B17-DF66-41ABC3136A39}"/>
              </a:ext>
            </a:extLst>
          </p:cNvPr>
          <p:cNvSpPr/>
          <p:nvPr/>
        </p:nvSpPr>
        <p:spPr>
          <a:xfrm flipV="1">
            <a:off x="5699635" y="4512314"/>
            <a:ext cx="5836313" cy="1461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CE-QUAL-W2 Control File: w2_con.xlsm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9F717-1AAD-9F2B-1E9B-588DCE6E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8" y="1225550"/>
            <a:ext cx="56896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+mn-lt"/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Simplified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No </a:t>
            </a:r>
            <a:r>
              <a:rPr lang="en-US" sz="2000" b="0" dirty="0" err="1">
                <a:solidFill>
                  <a:schemeClr val="tx1"/>
                </a:solidFill>
                <a:latin typeface="+mn-lt"/>
              </a:rPr>
              <a:t>graph.npt</a:t>
            </a: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  <a:ea typeface="ＭＳ Ｐゴシック"/>
                <a:cs typeface="Arial"/>
              </a:rPr>
              <a:t>Easier for cutting and pasting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Simplified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Files are better organized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Variable names and explanations at your fingertips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Formulae are used to assist in control file development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9989-CDB2-6906-81DC-13803ECFE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14" y="2701104"/>
            <a:ext cx="4767918" cy="35406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9B01D-8780-3205-39E3-58D828087EC6}"/>
              </a:ext>
            </a:extLst>
          </p:cNvPr>
          <p:cNvSpPr txBox="1">
            <a:spLocks/>
          </p:cNvSpPr>
          <p:nvPr/>
        </p:nvSpPr>
        <p:spPr bwMode="auto">
          <a:xfrm>
            <a:off x="6096000" y="1225550"/>
            <a:ext cx="5486399" cy="196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1" hangingPunct="1">
              <a:spcBef>
                <a:spcPts val="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1">
                <a:latin typeface="+mn-lt"/>
                <a:ea typeface="ＭＳ Ｐゴシック" charset="0"/>
                <a:cs typeface="Arial" pitchFamily="34" charset="0"/>
              </a:defRPr>
            </a:lvl1pPr>
            <a:lvl2pPr marL="571500" lvl="1" indent="-214313" eaLnBrk="1" hangingPunct="1">
              <a:spcBef>
                <a:spcPts val="225"/>
              </a:spcBef>
              <a:buClr>
                <a:schemeClr val="tx1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 charset="0"/>
                <a:cs typeface="Arial" pitchFamily="34" charset="0"/>
              </a:defRPr>
            </a:lvl2pPr>
            <a:lvl3pPr marL="860425" indent="-171450" eaLnBrk="1" hangingPunct="1">
              <a:spcBef>
                <a:spcPts val="225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pitchFamily="34" charset="0"/>
              </a:defRPr>
            </a:lvl3pPr>
            <a:lvl4pPr marL="1143000" indent="-171450" eaLnBrk="1" hangingPunct="1">
              <a:spcBef>
                <a:spcPts val="225"/>
              </a:spcBef>
              <a:buClr>
                <a:schemeClr val="tx1"/>
              </a:buClr>
              <a:buFont typeface="Arial" pitchFamily="34" charset="0"/>
              <a:buChar char="–"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pitchFamily="34" charset="0"/>
              </a:defRPr>
            </a:lvl4pPr>
            <a:lvl5pPr marL="1371600" indent="-171450" eaLnBrk="1" hangingPunct="1">
              <a:spcBef>
                <a:spcPts val="225"/>
              </a:spcBef>
              <a:buClr>
                <a:schemeClr val="tx1"/>
              </a:buClr>
              <a:buFont typeface="Arial" pitchFamily="34" charset="0"/>
              <a:buChar char="»"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pitchFamily="34" charset="0"/>
              </a:defRPr>
            </a:lvl5pPr>
            <a:lvl6pPr marL="1885950" indent="-171450" defTabSz="685800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6pPr>
            <a:lvl7pPr marL="2228850" indent="-171450" defTabSz="685800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7pPr>
            <a:lvl8pPr marL="2571750" indent="-171450" defTabSz="685800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8pPr>
            <a:lvl9pPr marL="2914650" indent="-171450" defTabSz="685800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9pPr>
          </a:lstStyle>
          <a:p>
            <a:r>
              <a:rPr lang="en-US" sz="2800" b="0" dirty="0"/>
              <a:t>Disadvantages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0" dirty="0"/>
              <a:t>Macro – Security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0" dirty="0"/>
              <a:t>W2 GUI Interface (W2_Control) for Versions 3.7-4.2 </a:t>
            </a:r>
            <a:r>
              <a:rPr lang="en-US" b="0" dirty="0"/>
              <a:t>is broken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44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cap="none" dirty="0"/>
              <a:t>Atmospheric Deposition </a:t>
            </a:r>
            <a:r>
              <a:rPr lang="en-US" sz="3600" cap="none" dirty="0">
                <a:effectLst/>
                <a:ea typeface="DengXian" panose="02010600030101010101" pitchFamily="2" charset="-122"/>
                <a:cs typeface="Calibri" panose="020F0502020204030204" pitchFamily="34" charset="0"/>
              </a:rPr>
              <a:t>Inputs of WQ State Variables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1CBE-D275-810A-3CEC-14C36E7AE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Atmospheric deposition: either dry or wet deposition (rain or snow) of pollutants contribute to the mass loading of a pollutant.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Dry deposition can include dust or particle transport associated with the pollutant.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The processes of atmospheric deposition include any state variables in W2.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82DE2E-A30D-826E-1EC4-723344A6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55372"/>
              </p:ext>
            </p:extLst>
          </p:nvPr>
        </p:nvGraphicFramePr>
        <p:xfrm>
          <a:off x="832513" y="2879333"/>
          <a:ext cx="10736239" cy="3194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68364">
                  <a:extLst>
                    <a:ext uri="{9D8B030D-6E8A-4147-A177-3AD203B41FA5}">
                      <a16:colId xmlns:a16="http://schemas.microsoft.com/office/drawing/2014/main" val="1772947048"/>
                    </a:ext>
                  </a:extLst>
                </a:gridCol>
                <a:gridCol w="1273575">
                  <a:extLst>
                    <a:ext uri="{9D8B030D-6E8A-4147-A177-3AD203B41FA5}">
                      <a16:colId xmlns:a16="http://schemas.microsoft.com/office/drawing/2014/main" val="1076056858"/>
                    </a:ext>
                  </a:extLst>
                </a:gridCol>
                <a:gridCol w="1273575">
                  <a:extLst>
                    <a:ext uri="{9D8B030D-6E8A-4147-A177-3AD203B41FA5}">
                      <a16:colId xmlns:a16="http://schemas.microsoft.com/office/drawing/2014/main" val="2217125380"/>
                    </a:ext>
                  </a:extLst>
                </a:gridCol>
                <a:gridCol w="1273575">
                  <a:extLst>
                    <a:ext uri="{9D8B030D-6E8A-4147-A177-3AD203B41FA5}">
                      <a16:colId xmlns:a16="http://schemas.microsoft.com/office/drawing/2014/main" val="2419516756"/>
                    </a:ext>
                  </a:extLst>
                </a:gridCol>
                <a:gridCol w="1273575">
                  <a:extLst>
                    <a:ext uri="{9D8B030D-6E8A-4147-A177-3AD203B41FA5}">
                      <a16:colId xmlns:a16="http://schemas.microsoft.com/office/drawing/2014/main" val="2745235704"/>
                    </a:ext>
                  </a:extLst>
                </a:gridCol>
                <a:gridCol w="1273575">
                  <a:extLst>
                    <a:ext uri="{9D8B030D-6E8A-4147-A177-3AD203B41FA5}">
                      <a16:colId xmlns:a16="http://schemas.microsoft.com/office/drawing/2014/main" val="2563719779"/>
                    </a:ext>
                  </a:extLst>
                </a:gridCol>
              </a:tblGrid>
              <a:tr h="347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$atm_deposition_wb1.csv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7700408"/>
                  </a:ext>
                </a:extLst>
              </a:tr>
              <a:tr h="606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Atmospheric mass input, kg/km2/year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2925805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JDAY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NH4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LPOMP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RPOMP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022360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6395317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2810009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9730682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365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7242658"/>
                  </a:ext>
                </a:extLst>
              </a:tr>
              <a:tr h="373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400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9455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90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cap="none" dirty="0"/>
            </a:br>
            <a:r>
              <a:rPr lang="en-US" cap="none" dirty="0"/>
              <a:t>Atmospheric CO2 Input Changes</a:t>
            </a:r>
            <a:br>
              <a:rPr lang="en-US" sz="3600" cap="none" dirty="0">
                <a:effectLst/>
                <a:ea typeface="DengXian" panose="02010600030101010101" pitchFamily="2" charset="-122"/>
                <a:cs typeface="Calibri" panose="020F0502020204030204" pitchFamily="34" charset="0"/>
              </a:rPr>
            </a:br>
            <a:endParaRPr lang="en-US" cap="none" dirty="0"/>
          </a:p>
        </p:txBody>
      </p:sp>
      <p:pic>
        <p:nvPicPr>
          <p:cNvPr id="8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C8639D-654E-E3FC-F6E3-C2FF8D41720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8" y="1496721"/>
            <a:ext cx="8151465" cy="406487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B7D4B48-8F7A-7E23-20E4-1D238F7486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8" y="1492118"/>
            <a:ext cx="5641739" cy="4064873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B63C05-DC67-EED6-AA5B-DF33191141E5}"/>
              </a:ext>
            </a:extLst>
          </p:cNvPr>
          <p:cNvSpPr/>
          <p:nvPr/>
        </p:nvSpPr>
        <p:spPr>
          <a:xfrm>
            <a:off x="6403733" y="3158541"/>
            <a:ext cx="3960022" cy="4249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8638E87-8403-1DD8-D988-3269FFC7ADBA}"/>
              </a:ext>
            </a:extLst>
          </p:cNvPr>
          <p:cNvSpPr/>
          <p:nvPr/>
        </p:nvSpPr>
        <p:spPr>
          <a:xfrm>
            <a:off x="8491396" y="2056907"/>
            <a:ext cx="574358" cy="1211347"/>
          </a:xfrm>
          <a:prstGeom prst="downArrow">
            <a:avLst/>
          </a:prstGeom>
          <a:solidFill>
            <a:srgbClr val="00B0F0">
              <a:alpha val="7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9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589</TotalTime>
  <Words>1395</Words>
  <Application>Microsoft Office PowerPoint</Application>
  <PresentationFormat>Widescreen</PresentationFormat>
  <Paragraphs>329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Overview of CE-QUAL-W2 Version 4.5</vt:lpstr>
      <vt:lpstr>Outline</vt:lpstr>
      <vt:lpstr>CE-QUAL-W2 V4.5 Inputs</vt:lpstr>
      <vt:lpstr>CE-QUAL-W2 Control File: w2_con.xlsm</vt:lpstr>
      <vt:lpstr>CE-QUAL-W2 Control File: w2_con.xlsm</vt:lpstr>
      <vt:lpstr>CE-QUAL-W2 Control File: w2_con.xlsm</vt:lpstr>
      <vt:lpstr>CE-QUAL-W2 Control File: w2_con.xlsm</vt:lpstr>
      <vt:lpstr>Atmospheric Deposition Inputs of WQ State Variables</vt:lpstr>
      <vt:lpstr> Atmospheric CO2 Input Changes </vt:lpstr>
      <vt:lpstr>Additional Outputs</vt:lpstr>
      <vt:lpstr>Water Quality Kinetics</vt:lpstr>
      <vt:lpstr>Water Quality Kinetics</vt:lpstr>
      <vt:lpstr>Water Quality State Variables</vt:lpstr>
      <vt:lpstr>Water Quality: Derived Variables</vt:lpstr>
      <vt:lpstr>Water Quality: Generic Constituents</vt:lpstr>
      <vt:lpstr>Water Quality: Bacteria</vt:lpstr>
      <vt:lpstr>Water Quality: CH4, H2S</vt:lpstr>
      <vt:lpstr>Water Quality: Fe(II), FeOOH, Mn(II), MnO2</vt:lpstr>
      <vt:lpstr>Water Quality: Organic Matter (OM) Constituents</vt:lpstr>
      <vt:lpstr>Water Quality: Organic Carbon (OC) Constituents</vt:lpstr>
      <vt:lpstr>Water Quality: Algae Toxins</vt:lpstr>
      <vt:lpstr>Water Quality: Derived Variables</vt:lpstr>
      <vt:lpstr>Total Dissolved Gas (TDG)</vt:lpstr>
      <vt:lpstr>Total Dissolved Gas (TDG)/SYSTDG</vt:lpstr>
      <vt:lpstr>Sediment Compartment</vt:lpstr>
      <vt:lpstr>Sediment Diagenesis</vt:lpstr>
      <vt:lpstr>Sediment Diagenesis: State Variables and Processes</vt:lpstr>
      <vt:lpstr>Sediment Diagenesis: Parameters and Calibration</vt:lpstr>
      <vt:lpstr>CE-QUAL-W2 Multi-Water Body Computation</vt:lpstr>
      <vt:lpstr>CE-QUAL-W2 V4.5 Tools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Dr. Zhang</cp:lastModifiedBy>
  <cp:revision>184</cp:revision>
  <cp:lastPrinted>2018-03-14T15:02:38Z</cp:lastPrinted>
  <dcterms:created xsi:type="dcterms:W3CDTF">2022-08-04T21:02:01Z</dcterms:created>
  <dcterms:modified xsi:type="dcterms:W3CDTF">2022-08-15T07:16:44Z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